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8" r:id="rId5"/>
    <p:sldMasterId id="2147483711" r:id="rId6"/>
    <p:sldMasterId id="2147483716" r:id="rId7"/>
    <p:sldMasterId id="2147483719" r:id="rId8"/>
    <p:sldMasterId id="2147483731" r:id="rId9"/>
    <p:sldMasterId id="2147483746" r:id="rId10"/>
    <p:sldMasterId id="2147483749" r:id="rId11"/>
    <p:sldMasterId id="2147483761" r:id="rId12"/>
    <p:sldMasterId id="2147483776" r:id="rId13"/>
    <p:sldMasterId id="2147483788" r:id="rId14"/>
  </p:sldMasterIdLst>
  <p:notesMasterIdLst>
    <p:notesMasterId r:id="rId116"/>
  </p:notesMasterIdLst>
  <p:sldIdLst>
    <p:sldId id="256" r:id="rId15"/>
    <p:sldId id="3437" r:id="rId16"/>
    <p:sldId id="3341" r:id="rId17"/>
    <p:sldId id="3412" r:id="rId18"/>
    <p:sldId id="3465" r:id="rId19"/>
    <p:sldId id="3466" r:id="rId20"/>
    <p:sldId id="3467" r:id="rId21"/>
    <p:sldId id="3468" r:id="rId22"/>
    <p:sldId id="3469" r:id="rId23"/>
    <p:sldId id="3470" r:id="rId24"/>
    <p:sldId id="3471" r:id="rId25"/>
    <p:sldId id="3472" r:id="rId26"/>
    <p:sldId id="3473" r:id="rId27"/>
    <p:sldId id="3474" r:id="rId28"/>
    <p:sldId id="3475" r:id="rId29"/>
    <p:sldId id="3476" r:id="rId30"/>
    <p:sldId id="3505" r:id="rId31"/>
    <p:sldId id="3506" r:id="rId32"/>
    <p:sldId id="3507" r:id="rId33"/>
    <p:sldId id="3508" r:id="rId34"/>
    <p:sldId id="3509" r:id="rId35"/>
    <p:sldId id="3510" r:id="rId36"/>
    <p:sldId id="3511" r:id="rId37"/>
    <p:sldId id="3512" r:id="rId38"/>
    <p:sldId id="3513" r:id="rId39"/>
    <p:sldId id="3514" r:id="rId40"/>
    <p:sldId id="3515" r:id="rId41"/>
    <p:sldId id="3516" r:id="rId42"/>
    <p:sldId id="3517" r:id="rId43"/>
    <p:sldId id="3518" r:id="rId44"/>
    <p:sldId id="3519" r:id="rId45"/>
    <p:sldId id="3520" r:id="rId46"/>
    <p:sldId id="3436" r:id="rId47"/>
    <p:sldId id="3490" r:id="rId48"/>
    <p:sldId id="274" r:id="rId49"/>
    <p:sldId id="275" r:id="rId50"/>
    <p:sldId id="3491" r:id="rId51"/>
    <p:sldId id="272" r:id="rId52"/>
    <p:sldId id="3523" r:id="rId53"/>
    <p:sldId id="270" r:id="rId54"/>
    <p:sldId id="271" r:id="rId55"/>
    <p:sldId id="276" r:id="rId56"/>
    <p:sldId id="273" r:id="rId57"/>
    <p:sldId id="3522" r:id="rId58"/>
    <p:sldId id="537" r:id="rId59"/>
    <p:sldId id="141168591" r:id="rId60"/>
    <p:sldId id="3330" r:id="rId61"/>
    <p:sldId id="3331" r:id="rId62"/>
    <p:sldId id="3332" r:id="rId63"/>
    <p:sldId id="3333" r:id="rId64"/>
    <p:sldId id="3334" r:id="rId65"/>
    <p:sldId id="3335" r:id="rId66"/>
    <p:sldId id="3336" r:id="rId67"/>
    <p:sldId id="3337" r:id="rId68"/>
    <p:sldId id="3338" r:id="rId69"/>
    <p:sldId id="3339" r:id="rId70"/>
    <p:sldId id="3340" r:id="rId71"/>
    <p:sldId id="3463" r:id="rId72"/>
    <p:sldId id="3440" r:id="rId73"/>
    <p:sldId id="3441" r:id="rId74"/>
    <p:sldId id="3442" r:id="rId75"/>
    <p:sldId id="3443" r:id="rId76"/>
    <p:sldId id="3444" r:id="rId77"/>
    <p:sldId id="3445" r:id="rId78"/>
    <p:sldId id="3446" r:id="rId79"/>
    <p:sldId id="3447" r:id="rId80"/>
    <p:sldId id="3448" r:id="rId81"/>
    <p:sldId id="3449" r:id="rId82"/>
    <p:sldId id="3450" r:id="rId83"/>
    <p:sldId id="3451" r:id="rId84"/>
    <p:sldId id="257" r:id="rId85"/>
    <p:sldId id="258" r:id="rId86"/>
    <p:sldId id="259" r:id="rId87"/>
    <p:sldId id="260" r:id="rId88"/>
    <p:sldId id="261" r:id="rId89"/>
    <p:sldId id="262" r:id="rId90"/>
    <p:sldId id="263" r:id="rId91"/>
    <p:sldId id="264" r:id="rId92"/>
    <p:sldId id="265" r:id="rId93"/>
    <p:sldId id="266" r:id="rId94"/>
    <p:sldId id="267" r:id="rId95"/>
    <p:sldId id="268" r:id="rId96"/>
    <p:sldId id="269" r:id="rId97"/>
    <p:sldId id="3492" r:id="rId98"/>
    <p:sldId id="3493" r:id="rId99"/>
    <p:sldId id="3494" r:id="rId100"/>
    <p:sldId id="3495" r:id="rId101"/>
    <p:sldId id="3496" r:id="rId102"/>
    <p:sldId id="3497" r:id="rId103"/>
    <p:sldId id="3498" r:id="rId104"/>
    <p:sldId id="277" r:id="rId105"/>
    <p:sldId id="278" r:id="rId106"/>
    <p:sldId id="141168477" r:id="rId107"/>
    <p:sldId id="141168478" r:id="rId108"/>
    <p:sldId id="141168579" r:id="rId109"/>
    <p:sldId id="141168580" r:id="rId110"/>
    <p:sldId id="141168581" r:id="rId111"/>
    <p:sldId id="141168590" r:id="rId112"/>
    <p:sldId id="141168589" r:id="rId113"/>
    <p:sldId id="141168576" r:id="rId114"/>
    <p:sldId id="141168566" r:id="rId1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4" d="100"/>
          <a:sy n="74" d="100"/>
        </p:scale>
        <p:origin x="3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presProps" Target="presProps.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slide" Target="slides/slide88.xml"/><Relationship Id="rId110" Type="http://schemas.openxmlformats.org/officeDocument/2006/relationships/slide" Target="slides/slide96.xml"/><Relationship Id="rId115" Type="http://schemas.openxmlformats.org/officeDocument/2006/relationships/slide" Target="slides/slide10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13" Type="http://schemas.openxmlformats.org/officeDocument/2006/relationships/slide" Target="slides/slide99.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slide" Target="slides/slide89.xml"/><Relationship Id="rId108" Type="http://schemas.openxmlformats.org/officeDocument/2006/relationships/slide" Target="slides/slide94.xml"/><Relationship Id="rId116"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11"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14" Type="http://schemas.openxmlformats.org/officeDocument/2006/relationships/slide" Target="slides/slide100.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66508-E4B2-40A0-8F46-49069131D24E}"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8410-694B-422E-8944-E087F1B5DBA3}" type="slidenum">
              <a:rPr lang="en-US" smtClean="0"/>
              <a:t>‹#›</a:t>
            </a:fld>
            <a:endParaRPr lang="en-US"/>
          </a:p>
        </p:txBody>
      </p:sp>
    </p:spTree>
    <p:extLst>
      <p:ext uri="{BB962C8B-B14F-4D97-AF65-F5344CB8AC3E}">
        <p14:creationId xmlns:p14="http://schemas.microsoft.com/office/powerpoint/2010/main" val="1536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9CA85-8CBC-44C3-9345-73621B478D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62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7118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0893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8988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FEE49D-08FE-49B7-AA4C-844256663C42}"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5674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E60AB8C-3E8E-45BA-8325-23248812B290}"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54589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a:t>Get</a:t>
            </a:r>
            <a:r>
              <a:rPr lang="en-US" b="1" baseline="0" dirty="0"/>
              <a:t> out of your comfort zone.</a:t>
            </a:r>
          </a:p>
          <a:p>
            <a:endParaRPr lang="en-US" baseline="0" dirty="0"/>
          </a:p>
          <a:p>
            <a:pPr>
              <a:spcBef>
                <a:spcPts val="600"/>
              </a:spcBef>
              <a:defRPr/>
            </a:pPr>
            <a:r>
              <a:rPr lang="en-US" sz="2800" dirty="0">
                <a:solidFill>
                  <a:srgbClr val="002060"/>
                </a:solidFill>
              </a:rPr>
              <a:t>Don’t assume you know the finish line</a:t>
            </a:r>
          </a:p>
          <a:p>
            <a:pPr>
              <a:spcBef>
                <a:spcPts val="600"/>
              </a:spcBef>
              <a:defRPr/>
            </a:pPr>
            <a:r>
              <a:rPr lang="en-US" sz="2800" dirty="0">
                <a:solidFill>
                  <a:srgbClr val="002060"/>
                </a:solidFill>
              </a:rPr>
              <a:t>Continue to challenge yourself</a:t>
            </a:r>
          </a:p>
          <a:p>
            <a:pPr lvl="1">
              <a:spcBef>
                <a:spcPts val="600"/>
              </a:spcBef>
              <a:defRPr/>
            </a:pPr>
            <a:r>
              <a:rPr lang="en-US" sz="2400" dirty="0">
                <a:solidFill>
                  <a:srgbClr val="002060"/>
                </a:solidFill>
              </a:rPr>
              <a:t>But master one job before moving on</a:t>
            </a:r>
          </a:p>
          <a:p>
            <a:pPr>
              <a:spcBef>
                <a:spcPts val="600"/>
              </a:spcBef>
              <a:defRPr/>
            </a:pPr>
            <a:r>
              <a:rPr lang="en-US" sz="2800" dirty="0">
                <a:solidFill>
                  <a:srgbClr val="002060"/>
                </a:solidFill>
              </a:rPr>
              <a:t>Technical, Leadership, Educational Opportunities</a:t>
            </a:r>
          </a:p>
          <a:p>
            <a:pPr>
              <a:spcBef>
                <a:spcPts val="600"/>
              </a:spcBef>
              <a:defRPr/>
            </a:pPr>
            <a:r>
              <a:rPr lang="en-US" sz="2800" dirty="0">
                <a:solidFill>
                  <a:srgbClr val="002060"/>
                </a:solidFill>
              </a:rPr>
              <a:t>Make the most of every opportunity</a:t>
            </a:r>
          </a:p>
          <a:p>
            <a:pPr>
              <a:spcBef>
                <a:spcPts val="600"/>
              </a:spcBef>
              <a:defRPr/>
            </a:pPr>
            <a:endParaRPr lang="en-US" sz="2800" dirty="0">
              <a:solidFill>
                <a:srgbClr val="002060"/>
              </a:solidFill>
            </a:endParaRPr>
          </a:p>
          <a:p>
            <a:pPr>
              <a:spcBef>
                <a:spcPts val="600"/>
              </a:spcBef>
              <a:defRPr/>
            </a:pPr>
            <a:r>
              <a:rPr lang="en-US" sz="2800" b="1" dirty="0">
                <a:solidFill>
                  <a:srgbClr val="002060"/>
                </a:solidFill>
              </a:rPr>
              <a:t>Take ownership and responsibility.  </a:t>
            </a:r>
          </a:p>
          <a:p>
            <a:pPr>
              <a:spcBef>
                <a:spcPts val="600"/>
              </a:spcBef>
              <a:defRPr/>
            </a:pPr>
            <a:endParaRPr lang="en-US" sz="2800" dirty="0">
              <a:solidFill>
                <a:srgbClr val="002060"/>
              </a:solidFill>
            </a:endParaRPr>
          </a:p>
          <a:p>
            <a:pPr>
              <a:spcBef>
                <a:spcPts val="600"/>
              </a:spcBef>
              <a:defRPr/>
            </a:pPr>
            <a:r>
              <a:rPr lang="en-US" sz="2800" dirty="0">
                <a:solidFill>
                  <a:srgbClr val="002060"/>
                </a:solidFill>
              </a:rPr>
              <a:t>Your work is a reflection of you</a:t>
            </a:r>
          </a:p>
          <a:p>
            <a:pPr>
              <a:spcBef>
                <a:spcPts val="600"/>
              </a:spcBef>
              <a:defRPr/>
            </a:pPr>
            <a:r>
              <a:rPr lang="en-US" sz="2800" dirty="0">
                <a:solidFill>
                  <a:srgbClr val="002060"/>
                </a:solidFill>
              </a:rPr>
              <a:t>Seek to improve “YOUR” products/process</a:t>
            </a:r>
          </a:p>
          <a:p>
            <a:pPr>
              <a:spcBef>
                <a:spcPts val="600"/>
              </a:spcBef>
              <a:defRPr/>
            </a:pPr>
            <a:r>
              <a:rPr lang="en-US" sz="2800" dirty="0">
                <a:solidFill>
                  <a:srgbClr val="002060"/>
                </a:solidFill>
              </a:rPr>
              <a:t>Accept responsibility/accountability for short comings</a:t>
            </a:r>
          </a:p>
          <a:p>
            <a:pPr>
              <a:spcBef>
                <a:spcPts val="600"/>
              </a:spcBef>
              <a:defRPr/>
            </a:pPr>
            <a:r>
              <a:rPr lang="en-US" sz="2800" dirty="0">
                <a:solidFill>
                  <a:srgbClr val="002060"/>
                </a:solidFill>
              </a:rPr>
              <a:t>When you are the Boss – Give ownership</a:t>
            </a:r>
          </a:p>
          <a:p>
            <a:pPr lvl="1">
              <a:spcBef>
                <a:spcPts val="600"/>
              </a:spcBef>
              <a:defRPr/>
            </a:pPr>
            <a:r>
              <a:rPr lang="en-US" sz="2400" dirty="0">
                <a:solidFill>
                  <a:srgbClr val="002060"/>
                </a:solidFill>
              </a:rPr>
              <a:t>Ownership &amp; Accountability must be linked</a:t>
            </a:r>
          </a:p>
          <a:p>
            <a:pPr lvl="1">
              <a:spcBef>
                <a:spcPts val="600"/>
              </a:spcBef>
              <a:defRPr/>
            </a:pPr>
            <a:endParaRPr lang="en-US" sz="2400" dirty="0">
              <a:solidFill>
                <a:srgbClr val="002060"/>
              </a:solidFill>
            </a:endParaRPr>
          </a:p>
          <a:p>
            <a:pPr lvl="1">
              <a:spcBef>
                <a:spcPts val="600"/>
              </a:spcBef>
              <a:defRPr/>
            </a:pPr>
            <a:endParaRPr lang="en-US" sz="2400" dirty="0">
              <a:solidFill>
                <a:srgbClr val="002060"/>
              </a:solidFill>
            </a:endParaRPr>
          </a:p>
          <a:p>
            <a:pPr lvl="0">
              <a:spcBef>
                <a:spcPts val="600"/>
              </a:spcBef>
              <a:defRPr/>
            </a:pPr>
            <a:r>
              <a:rPr lang="en-US" sz="2400" b="1" dirty="0">
                <a:solidFill>
                  <a:srgbClr val="002060"/>
                </a:solidFill>
              </a:rPr>
              <a:t>Focus</a:t>
            </a:r>
            <a:r>
              <a:rPr lang="en-US" sz="2400" b="1" baseline="0" dirty="0">
                <a:solidFill>
                  <a:srgbClr val="002060"/>
                </a:solidFill>
              </a:rPr>
              <a:t> on Today while driving towards tomorrow.  </a:t>
            </a:r>
          </a:p>
          <a:p>
            <a:pPr lvl="0">
              <a:spcBef>
                <a:spcPts val="600"/>
              </a:spcBef>
              <a:defRPr/>
            </a:pPr>
            <a:endParaRPr lang="en-US" sz="2400" baseline="0" dirty="0">
              <a:solidFill>
                <a:srgbClr val="002060"/>
              </a:solidFill>
            </a:endParaRPr>
          </a:p>
          <a:p>
            <a:pPr>
              <a:spcBef>
                <a:spcPts val="600"/>
              </a:spcBef>
              <a:defRPr/>
            </a:pPr>
            <a:r>
              <a:rPr lang="en-US" sz="2400" dirty="0">
                <a:solidFill>
                  <a:srgbClr val="002060"/>
                </a:solidFill>
              </a:rPr>
              <a:t>Grow where you’re planted</a:t>
            </a:r>
          </a:p>
          <a:p>
            <a:pPr>
              <a:spcBef>
                <a:spcPts val="600"/>
              </a:spcBef>
              <a:defRPr/>
            </a:pPr>
            <a:r>
              <a:rPr lang="en-US" sz="2400" dirty="0">
                <a:solidFill>
                  <a:srgbClr val="002060"/>
                </a:solidFill>
              </a:rPr>
              <a:t>No job is more important than your current job</a:t>
            </a:r>
          </a:p>
          <a:p>
            <a:pPr>
              <a:spcBef>
                <a:spcPts val="600"/>
              </a:spcBef>
              <a:defRPr/>
            </a:pPr>
            <a:r>
              <a:rPr lang="en-US" sz="2400" dirty="0">
                <a:solidFill>
                  <a:srgbClr val="002060"/>
                </a:solidFill>
              </a:rPr>
              <a:t>Success now will lead to opportunities later</a:t>
            </a:r>
          </a:p>
          <a:p>
            <a:pPr>
              <a:spcBef>
                <a:spcPts val="600"/>
              </a:spcBef>
              <a:defRPr/>
            </a:pPr>
            <a:r>
              <a:rPr lang="en-US" sz="2400" dirty="0">
                <a:solidFill>
                  <a:srgbClr val="002060"/>
                </a:solidFill>
              </a:rPr>
              <a:t>You’re filling your toolbox – every job adds to the kit</a:t>
            </a:r>
          </a:p>
          <a:p>
            <a:pPr>
              <a:spcBef>
                <a:spcPts val="600"/>
              </a:spcBef>
              <a:defRPr/>
            </a:pPr>
            <a:endParaRPr lang="en-US" sz="2400" dirty="0">
              <a:solidFill>
                <a:srgbClr val="002060"/>
              </a:solidFill>
            </a:endParaRPr>
          </a:p>
          <a:p>
            <a:pPr>
              <a:spcBef>
                <a:spcPts val="600"/>
              </a:spcBef>
              <a:defRPr/>
            </a:pPr>
            <a:r>
              <a:rPr lang="en-US" sz="2800" b="1" dirty="0">
                <a:solidFill>
                  <a:srgbClr val="002060"/>
                </a:solidFill>
              </a:rPr>
              <a:t>Be a true Airman… </a:t>
            </a:r>
          </a:p>
          <a:p>
            <a:pPr>
              <a:spcBef>
                <a:spcPts val="600"/>
              </a:spcBef>
              <a:defRPr/>
            </a:pPr>
            <a:endParaRPr lang="en-US" sz="2800" dirty="0">
              <a:solidFill>
                <a:srgbClr val="002060"/>
              </a:solidFill>
            </a:endParaRPr>
          </a:p>
          <a:p>
            <a:pPr>
              <a:spcBef>
                <a:spcPts val="600"/>
              </a:spcBef>
              <a:defRPr/>
            </a:pPr>
            <a:r>
              <a:rPr lang="en-US" sz="2800" dirty="0">
                <a:solidFill>
                  <a:srgbClr val="002060"/>
                </a:solidFill>
              </a:rPr>
              <a:t>Leadership, core values, strong work ethic, sacrifice</a:t>
            </a:r>
          </a:p>
          <a:p>
            <a:pPr>
              <a:spcBef>
                <a:spcPts val="600"/>
              </a:spcBef>
              <a:defRPr/>
            </a:pPr>
            <a:r>
              <a:rPr lang="en-US" sz="2800" dirty="0">
                <a:solidFill>
                  <a:srgbClr val="002060"/>
                </a:solidFill>
              </a:rPr>
              <a:t>Do your job…</a:t>
            </a:r>
            <a:r>
              <a:rPr lang="en-US" sz="2800" u="dbl" dirty="0">
                <a:solidFill>
                  <a:srgbClr val="002060"/>
                </a:solidFill>
                <a:uFill>
                  <a:solidFill>
                    <a:srgbClr val="002060"/>
                  </a:solidFill>
                </a:uFill>
              </a:rPr>
              <a:t>Well</a:t>
            </a:r>
          </a:p>
          <a:p>
            <a:pPr>
              <a:spcBef>
                <a:spcPts val="600"/>
              </a:spcBef>
              <a:defRPr/>
            </a:pPr>
            <a:r>
              <a:rPr lang="en-US" sz="2800" dirty="0">
                <a:solidFill>
                  <a:srgbClr val="002060"/>
                </a:solidFill>
              </a:rPr>
              <a:t>Know your Air Force</a:t>
            </a:r>
          </a:p>
          <a:p>
            <a:pPr lvl="1">
              <a:spcBef>
                <a:spcPts val="600"/>
              </a:spcBef>
              <a:defRPr/>
            </a:pPr>
            <a:r>
              <a:rPr lang="en-US" sz="2400" dirty="0">
                <a:solidFill>
                  <a:srgbClr val="002060"/>
                </a:solidFill>
              </a:rPr>
              <a:t>Doctrine, Strategy, Mission</a:t>
            </a:r>
          </a:p>
          <a:p>
            <a:pPr lvl="1">
              <a:spcBef>
                <a:spcPts val="600"/>
              </a:spcBef>
              <a:defRPr/>
            </a:pPr>
            <a:r>
              <a:rPr lang="en-US" sz="2400" dirty="0">
                <a:solidFill>
                  <a:srgbClr val="002060"/>
                </a:solidFill>
              </a:rPr>
              <a:t>Budget Priorities</a:t>
            </a:r>
          </a:p>
          <a:p>
            <a:pPr lvl="1">
              <a:spcBef>
                <a:spcPts val="600"/>
              </a:spcBef>
              <a:defRPr/>
            </a:pPr>
            <a:r>
              <a:rPr lang="en-US" sz="2400" dirty="0">
                <a:solidFill>
                  <a:srgbClr val="002060"/>
                </a:solidFill>
              </a:rPr>
              <a:t>Heritage – Every base / location has a story</a:t>
            </a:r>
          </a:p>
          <a:p>
            <a:pPr>
              <a:spcBef>
                <a:spcPts val="600"/>
              </a:spcBef>
              <a:defRPr/>
            </a:pPr>
            <a:r>
              <a:rPr lang="en-US" sz="2800" dirty="0">
                <a:solidFill>
                  <a:srgbClr val="002060"/>
                </a:solidFill>
              </a:rPr>
              <a:t>Professional development</a:t>
            </a:r>
          </a:p>
          <a:p>
            <a:pPr lvl="1">
              <a:spcBef>
                <a:spcPts val="600"/>
              </a:spcBef>
              <a:defRPr/>
            </a:pPr>
            <a:r>
              <a:rPr lang="en-US" sz="2400" dirty="0">
                <a:solidFill>
                  <a:srgbClr val="002060"/>
                </a:solidFill>
              </a:rPr>
              <a:t>PME / CDE</a:t>
            </a:r>
          </a:p>
          <a:p>
            <a:pPr lvl="1">
              <a:spcBef>
                <a:spcPts val="600"/>
              </a:spcBef>
              <a:defRPr/>
            </a:pPr>
            <a:r>
              <a:rPr lang="en-US" sz="2400" dirty="0">
                <a:solidFill>
                  <a:srgbClr val="002060"/>
                </a:solidFill>
              </a:rPr>
              <a:t>DoD FM Certification</a:t>
            </a:r>
          </a:p>
          <a:p>
            <a:pPr lvl="1">
              <a:spcBef>
                <a:spcPts val="600"/>
              </a:spcBef>
              <a:defRPr/>
            </a:pPr>
            <a:r>
              <a:rPr lang="en-US" sz="2400" dirty="0">
                <a:solidFill>
                  <a:srgbClr val="002060"/>
                </a:solidFill>
              </a:rPr>
              <a:t>CSAF reading list </a:t>
            </a:r>
          </a:p>
          <a:p>
            <a:pPr>
              <a:spcBef>
                <a:spcPts val="600"/>
              </a:spcBef>
              <a:defRPr/>
            </a:pPr>
            <a:endParaRPr lang="en-US" sz="2800" dirty="0">
              <a:solidFill>
                <a:srgbClr val="002060"/>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E60AB8C-3E8E-45BA-8325-23248812B290}"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164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5F934-8850-41A9-B5E4-AA3D8A9854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2647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5F934-8850-41A9-B5E4-AA3D8A9854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8617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33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2634B-8894-4A87-BF97-C6F072D37205}"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ko-KR"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326729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33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2634B-8894-4A87-BF97-C6F072D37205}"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ko-KR"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3366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a:p>
        </p:txBody>
      </p:sp>
      <p:sp>
        <p:nvSpPr>
          <p:cNvPr id="2560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0BD44EA-8053-418C-92D7-26F28622609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947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8025"/>
            <a:ext cx="6297613" cy="35433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2634B-8894-4A87-BF97-C6F072D37205}"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ko-KR"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476088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7BC29-3970-4D5F-AD3B-023D721C11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878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8025"/>
            <a:ext cx="6297613" cy="35433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2634B-8894-4A87-BF97-C6F072D37205}"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ko-KR"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326729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8025"/>
            <a:ext cx="6297613" cy="35433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2634B-8894-4A87-BF97-C6F072D37205}" type="slidenum">
              <a:rPr kumimoji="0" lang="ko-KR" altLang="en-US" sz="1200" b="0" i="0" u="none" strike="noStrike" kern="1200" cap="none" spc="0" normalizeH="0" baseline="0" noProof="0" smtClean="0">
                <a:ln>
                  <a:noFill/>
                </a:ln>
                <a:solidFill>
                  <a:prstClr val="black"/>
                </a:solidFill>
                <a:effectLst/>
                <a:uLnTx/>
                <a:uFillTx/>
                <a:latin typeface="Calibri"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ko-KR" sz="1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476088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*FGE is referenced in the Resource Guide but does not include the slides; DAF requires this to be included in Pre-Sep and on </a:t>
            </a:r>
            <a:r>
              <a:rPr lang="en-US" dirty="0" err="1"/>
              <a:t>eForm</a:t>
            </a:r>
            <a:r>
              <a:rPr lang="en-US" dirty="0"/>
              <a:t>.</a:t>
            </a:r>
          </a:p>
          <a:p>
            <a:endParaRPr lang="en-US" dirty="0"/>
          </a:p>
          <a:p>
            <a:r>
              <a:rPr lang="en-US" dirty="0"/>
              <a:t>A few highlights concerning Foreign Government Employment:  All Department of the Air Force retirees must have a statement added in the remarks section that acknowledges approval by the Secretary of the Air Force and the Secretary of State is required prior to accepting employment with a foreign government or entity.  Compensation without prior FGE approval is subject to recoupment (garnishment) from retired pay; and that you have been briefed concerning Post-military Employment restrictions and Foreign Government Employment Requirements. As always, remember to consult our installation JA with any questions/concerns.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9CA85-8CBC-44C3-9345-73621B478D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555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You can access the video using the QR code on this slide. Read </a:t>
            </a:r>
            <a:r>
              <a:rPr lang="en-US" sz="1800" dirty="0">
                <a:effectLst/>
                <a:latin typeface="Calibri" panose="020F0502020204030204" pitchFamily="34" charset="0"/>
                <a:ea typeface="Calibri" panose="020F0502020204030204" pitchFamily="34" charset="0"/>
                <a:cs typeface="Times New Roman" panose="02020603050405020304" pitchFamily="18" charset="0"/>
              </a:rPr>
              <a:t>DISCLAIMER: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video is being presented on the YouTube platform which currently automatically embeds commercial advertisement videos.  The Department of the Air Force does not receive revenue from these advertisements and the appearance of these commercial advertisements, information, products, or services represents the views of those advertisers and does not constitute endorsement by the Department of the Air Force or the Department of Defense which does not exercise any editorial control over the platform or the information herein.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9CA85-8CBC-44C3-9345-73621B478D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746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5F934-8850-41A9-B5E4-AA3D8A9854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2346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Can’t make</a:t>
            </a:r>
            <a:r>
              <a:rPr lang="en-US" baseline="0" dirty="0"/>
              <a:t> decisions on the F-35 while you’re seeking employ from Lockheed martin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5F934-8850-41A9-B5E4-AA3D8A9854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9463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Prohibited Source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Is </a:t>
            </a:r>
            <a:r>
              <a:rPr lang="en-US" sz="1200" b="1" i="0" u="none" strike="noStrike" kern="1200" baseline="0" dirty="0">
                <a:solidFill>
                  <a:schemeClr val="tx1"/>
                </a:solidFill>
                <a:latin typeface="+mn-lt"/>
                <a:ea typeface="+mn-ea"/>
                <a:cs typeface="+mn-cs"/>
              </a:rPr>
              <a:t>seeking official action </a:t>
            </a:r>
            <a:r>
              <a:rPr lang="en-US" sz="1200" b="0" i="0" u="none" strike="noStrike" kern="1200" baseline="0" dirty="0">
                <a:solidFill>
                  <a:schemeClr val="tx1"/>
                </a:solidFill>
                <a:latin typeface="+mn-lt"/>
                <a:ea typeface="+mn-ea"/>
                <a:cs typeface="+mn-cs"/>
              </a:rPr>
              <a:t>by the employee's agency;</a:t>
            </a:r>
          </a:p>
          <a:p>
            <a:r>
              <a:rPr lang="en-US" sz="1200" b="0" i="0" u="none" strike="noStrike" kern="1200" baseline="0" dirty="0">
                <a:solidFill>
                  <a:schemeClr val="tx1"/>
                </a:solidFill>
                <a:latin typeface="+mn-lt"/>
                <a:ea typeface="+mn-ea"/>
                <a:cs typeface="+mn-cs"/>
              </a:rPr>
              <a:t>b. </a:t>
            </a:r>
            <a:r>
              <a:rPr lang="en-US" sz="1200" b="1" i="0" u="none" strike="noStrike" kern="1200" baseline="0" dirty="0">
                <a:solidFill>
                  <a:schemeClr val="tx1"/>
                </a:solidFill>
                <a:latin typeface="+mn-lt"/>
                <a:ea typeface="+mn-ea"/>
                <a:cs typeface="+mn-cs"/>
              </a:rPr>
              <a:t>Does or seeks to do business </a:t>
            </a:r>
            <a:r>
              <a:rPr lang="en-US" sz="1200" b="0" i="0" u="none" strike="noStrike" kern="1200" baseline="0" dirty="0">
                <a:solidFill>
                  <a:schemeClr val="tx1"/>
                </a:solidFill>
                <a:latin typeface="+mn-lt"/>
                <a:ea typeface="+mn-ea"/>
                <a:cs typeface="+mn-cs"/>
              </a:rPr>
              <a:t>with the employee's agency;</a:t>
            </a:r>
          </a:p>
          <a:p>
            <a:r>
              <a:rPr lang="en-US" sz="1200" b="0" i="0" u="none" strike="noStrike" kern="1200" baseline="0" dirty="0">
                <a:solidFill>
                  <a:schemeClr val="tx1"/>
                </a:solidFill>
                <a:latin typeface="+mn-lt"/>
                <a:ea typeface="+mn-ea"/>
                <a:cs typeface="+mn-cs"/>
              </a:rPr>
              <a:t>c. Is </a:t>
            </a:r>
            <a:r>
              <a:rPr lang="en-US" sz="1200" b="1" i="0" u="none" strike="noStrike" kern="1200" baseline="0" dirty="0">
                <a:solidFill>
                  <a:schemeClr val="tx1"/>
                </a:solidFill>
                <a:latin typeface="+mn-lt"/>
                <a:ea typeface="+mn-ea"/>
                <a:cs typeface="+mn-cs"/>
              </a:rPr>
              <a:t>regulated </a:t>
            </a:r>
            <a:r>
              <a:rPr lang="en-US" sz="1200" b="0" i="0" u="none" strike="noStrike" kern="1200" baseline="0" dirty="0">
                <a:solidFill>
                  <a:schemeClr val="tx1"/>
                </a:solidFill>
                <a:latin typeface="+mn-lt"/>
                <a:ea typeface="+mn-ea"/>
                <a:cs typeface="+mn-cs"/>
              </a:rPr>
              <a:t>by the employee's agency;</a:t>
            </a:r>
          </a:p>
          <a:p>
            <a:r>
              <a:rPr lang="en-US" sz="1200" b="0" i="0" u="none" strike="noStrike" kern="1200" baseline="0" dirty="0">
                <a:solidFill>
                  <a:schemeClr val="tx1"/>
                </a:solidFill>
                <a:latin typeface="+mn-lt"/>
                <a:ea typeface="+mn-ea"/>
                <a:cs typeface="+mn-cs"/>
              </a:rPr>
              <a:t>d. Has interests that may be substantially </a:t>
            </a:r>
            <a:r>
              <a:rPr lang="en-US" sz="1200" b="1" i="0" u="none" strike="noStrike" kern="1200" baseline="0" dirty="0">
                <a:solidFill>
                  <a:schemeClr val="tx1"/>
                </a:solidFill>
                <a:latin typeface="+mn-lt"/>
                <a:ea typeface="+mn-ea"/>
                <a:cs typeface="+mn-cs"/>
              </a:rPr>
              <a:t>affected by performance or nonperformance of the employee's official duties</a:t>
            </a:r>
            <a:r>
              <a:rPr lang="en-US" sz="1200" b="0" i="0" u="none" strike="noStrike" kern="1200" baseline="0" dirty="0">
                <a:solidFill>
                  <a:schemeClr val="tx1"/>
                </a:solidFill>
                <a:latin typeface="+mn-lt"/>
                <a:ea typeface="+mn-ea"/>
                <a:cs typeface="+mn-cs"/>
              </a:rPr>
              <a:t>; or</a:t>
            </a:r>
          </a:p>
          <a:p>
            <a:r>
              <a:rPr lang="en-US" sz="1200" b="0" i="0" u="none" strike="noStrike" kern="1200" baseline="0" dirty="0">
                <a:solidFill>
                  <a:schemeClr val="tx1"/>
                </a:solidFill>
                <a:latin typeface="+mn-lt"/>
                <a:ea typeface="+mn-ea"/>
                <a:cs typeface="+mn-cs"/>
              </a:rPr>
              <a:t>e. Is an </a:t>
            </a:r>
            <a:r>
              <a:rPr lang="en-US" sz="1200" b="1" i="0" u="none" strike="noStrike" kern="1200" baseline="0" dirty="0">
                <a:solidFill>
                  <a:schemeClr val="tx1"/>
                </a:solidFill>
                <a:latin typeface="+mn-lt"/>
                <a:ea typeface="+mn-ea"/>
                <a:cs typeface="+mn-cs"/>
              </a:rPr>
              <a:t>organization a majority of whose members </a:t>
            </a:r>
            <a:r>
              <a:rPr lang="en-US" sz="1200" b="0" i="0" u="none" strike="noStrike" kern="1200" baseline="0" dirty="0">
                <a:solidFill>
                  <a:schemeClr val="tx1"/>
                </a:solidFill>
                <a:latin typeface="+mn-lt"/>
                <a:ea typeface="+mn-ea"/>
                <a:cs typeface="+mn-cs"/>
              </a:rPr>
              <a:t>fit into one or more of these categories. 5 C.F.R. § 2635.203(d).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5F934-8850-41A9-B5E4-AA3D8A9854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033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5F934-8850-41A9-B5E4-AA3D8A9854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09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As you probably know Col Weggeman no longer requires FSS to present metrics on evals turned in 5 days after close out.  It's now reported only 30 days after close out; however, per Col Bowersox the MDG suspense is still 5 days after close out.</a:t>
            </a:r>
          </a:p>
          <a:p>
            <a:r>
              <a:rPr lang="en-US"/>
              <a:t> </a:t>
            </a:r>
          </a:p>
          <a:p>
            <a:r>
              <a:rPr lang="en-US"/>
              <a:t>It's on the T shared drive</a:t>
            </a:r>
          </a:p>
          <a:p>
            <a:r>
              <a:rPr lang="en-US"/>
              <a:t>Where everyone has access</a:t>
            </a:r>
          </a:p>
          <a:p>
            <a:r>
              <a:rPr lang="en-US"/>
              <a:t>Created by Group</a:t>
            </a:r>
          </a:p>
          <a:p>
            <a:r>
              <a:rPr lang="en-US"/>
              <a:t>Updates are entered by squadron Supts and/or secretaries</a:t>
            </a:r>
          </a:p>
          <a:p>
            <a:endParaRPr lang="en-US"/>
          </a:p>
        </p:txBody>
      </p:sp>
      <p:sp>
        <p:nvSpPr>
          <p:cNvPr id="31748"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84FC6F-8C6B-484F-9383-EAB404BFED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3524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30 day letter: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Current and former employees who have been offered a definite position with a private employer may request a written legal opinion on whether the Procurement Integrity Act compensation ban applies to them.</a:t>
            </a:r>
          </a:p>
          <a:p>
            <a:r>
              <a:rPr lang="en-US" sz="1200" b="0" i="0" u="none" strike="noStrike" kern="1200" baseline="0" dirty="0">
                <a:solidFill>
                  <a:schemeClr val="tx1"/>
                </a:solidFill>
                <a:latin typeface="+mn-lt"/>
                <a:ea typeface="+mn-ea"/>
                <a:cs typeface="+mn-cs"/>
              </a:rPr>
              <a:t>- The ethics official ordinarily issues this legal review within 30 days of the request (hence, the name “30-day Letter.”)</a:t>
            </a:r>
          </a:p>
          <a:p>
            <a:r>
              <a:rPr lang="en-US" sz="1200" b="0" i="0" u="none" strike="noStrike" kern="1200" baseline="0" dirty="0">
                <a:solidFill>
                  <a:schemeClr val="tx1"/>
                </a:solidFill>
                <a:latin typeface="+mn-lt"/>
                <a:ea typeface="+mn-ea"/>
                <a:cs typeface="+mn-cs"/>
              </a:rPr>
              <a:t>- Employees are not required to have a 30-day letter in hand before they begin to talk to a company about employment, nor does the Government require that the employee obtain a 30-day letter at all, if the employee does not fall under a category described in paragraph (5) of the previous section.</a:t>
            </a:r>
          </a:p>
          <a:p>
            <a:r>
              <a:rPr lang="en-US" sz="1200" b="0" i="0" u="none" strike="noStrike" kern="1200" baseline="0" dirty="0">
                <a:solidFill>
                  <a:schemeClr val="tx1"/>
                </a:solidFill>
                <a:latin typeface="+mn-lt"/>
                <a:ea typeface="+mn-ea"/>
                <a:cs typeface="+mn-cs"/>
              </a:rPr>
              <a:t>- However, it is not unusual for a private employer to request that a former Federal official submit a letter during the interview process. For these occasions, we provide a “Certification of No Conflict” (Attachment 2), for submission to potential employers with a copy of your disqualification memorandum.</a:t>
            </a:r>
          </a:p>
          <a:p>
            <a:r>
              <a:rPr lang="en-US" sz="1200" b="0" i="0" u="none" strike="noStrike" kern="1200" baseline="0" dirty="0">
                <a:solidFill>
                  <a:schemeClr val="tx1"/>
                </a:solidFill>
                <a:latin typeface="+mn-lt"/>
                <a:ea typeface="+mn-ea"/>
                <a:cs typeface="+mn-cs"/>
              </a:rPr>
              <a:t>- The Air Force Ethics Office’s policy is that a 30-day letter </a:t>
            </a:r>
            <a:r>
              <a:rPr lang="en-US" sz="1200" b="1" i="0" u="none" strike="noStrike" kern="1200" baseline="0" dirty="0">
                <a:solidFill>
                  <a:schemeClr val="tx1"/>
                </a:solidFill>
                <a:latin typeface="+mn-lt"/>
                <a:ea typeface="+mn-ea"/>
                <a:cs typeface="+mn-cs"/>
              </a:rPr>
              <a:t>will not be issued </a:t>
            </a:r>
            <a:r>
              <a:rPr lang="en-US" sz="1200" b="0" i="0" u="none" strike="noStrike" kern="1200" baseline="0" dirty="0">
                <a:solidFill>
                  <a:schemeClr val="tx1"/>
                </a:solidFill>
                <a:latin typeface="+mn-lt"/>
                <a:ea typeface="+mn-ea"/>
                <a:cs typeface="+mn-cs"/>
              </a:rPr>
              <a:t>unless the employee or former employee has a definite description of duties to be performed and the job is contingent upon an ethics review.</a:t>
            </a:r>
          </a:p>
          <a:p>
            <a:r>
              <a:rPr lang="en-US" sz="1200" b="0" i="0" u="none" strike="noStrike" kern="1200" baseline="0" dirty="0">
                <a:solidFill>
                  <a:schemeClr val="tx1"/>
                </a:solidFill>
                <a:latin typeface="+mn-lt"/>
                <a:ea typeface="+mn-ea"/>
                <a:cs typeface="+mn-cs"/>
              </a:rPr>
              <a:t>- A request for a 30-day letter must be submitted on DD 2945 (see Attachment 3), signed and dated.</a:t>
            </a:r>
          </a:p>
          <a:p>
            <a:r>
              <a:rPr lang="en-US" sz="1200" b="0" i="0" u="none" strike="noStrike" kern="1200" baseline="0" dirty="0">
                <a:solidFill>
                  <a:schemeClr val="tx1"/>
                </a:solidFill>
                <a:latin typeface="+mn-lt"/>
                <a:ea typeface="+mn-ea"/>
                <a:cs typeface="+mn-cs"/>
              </a:rPr>
              <a:t>- The writing must explain the duties the employee recently held with the Federal government, as well as the duties the employee anticipates undertaking for the new employer.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E5F934-8850-41A9-B5E4-AA3D8A9854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3389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5F43B0-7646-470E-86AD-C7EE4E3281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539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As you probably know Col Weggeman no longer requires FSS to present metrics on evals turned in 5 days after close out.  It's now reported only 30 days after close out; however, per Col Bowersox the MDG suspense is still 5 days after close out.</a:t>
            </a:r>
          </a:p>
          <a:p>
            <a:r>
              <a:rPr lang="en-US"/>
              <a:t> </a:t>
            </a:r>
          </a:p>
          <a:p>
            <a:r>
              <a:rPr lang="en-US"/>
              <a:t>It's on the T shared drive</a:t>
            </a:r>
          </a:p>
          <a:p>
            <a:r>
              <a:rPr lang="en-US"/>
              <a:t>Where everyone has access</a:t>
            </a:r>
          </a:p>
          <a:p>
            <a:r>
              <a:rPr lang="en-US"/>
              <a:t>Created by Group</a:t>
            </a:r>
          </a:p>
          <a:p>
            <a:r>
              <a:rPr lang="en-US"/>
              <a:t>Updates are entered by squadron Supts and/or secretaries</a:t>
            </a:r>
          </a:p>
          <a:p>
            <a:endParaRPr lang="en-US"/>
          </a:p>
        </p:txBody>
      </p:sp>
      <p:sp>
        <p:nvSpPr>
          <p:cNvPr id="31748"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84FC6F-8C6B-484F-9383-EAB404BFED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260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As you probably know Col Weggeman no longer requires FSS to present metrics on evals turned in 5 days after close out.  It's now reported only 30 days after close out; however, per Col Bowersox the MDG suspense is still 5 days after close out.</a:t>
            </a:r>
          </a:p>
          <a:p>
            <a:r>
              <a:rPr lang="en-US"/>
              <a:t> </a:t>
            </a:r>
          </a:p>
          <a:p>
            <a:r>
              <a:rPr lang="en-US"/>
              <a:t>It's on the T shared drive</a:t>
            </a:r>
          </a:p>
          <a:p>
            <a:r>
              <a:rPr lang="en-US"/>
              <a:t>Where everyone has access</a:t>
            </a:r>
          </a:p>
          <a:p>
            <a:r>
              <a:rPr lang="en-US"/>
              <a:t>Created by Group</a:t>
            </a:r>
          </a:p>
          <a:p>
            <a:r>
              <a:rPr lang="en-US"/>
              <a:t>Updates are entered by squadron Supts and/or secretaries</a:t>
            </a:r>
          </a:p>
          <a:p>
            <a:endParaRPr lang="en-US"/>
          </a:p>
        </p:txBody>
      </p:sp>
      <p:sp>
        <p:nvSpPr>
          <p:cNvPr id="31748"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84FC6F-8C6B-484F-9383-EAB404BFED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3592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As you probably know Col Weggeman no longer requires FSS to present metrics on evals turned in 5 days after close out.  It's now reported only 30 days after close out; however, per Col Bowersox the MDG suspense is still 5 days after close out.</a:t>
            </a:r>
          </a:p>
          <a:p>
            <a:r>
              <a:rPr lang="en-US"/>
              <a:t> </a:t>
            </a:r>
          </a:p>
          <a:p>
            <a:r>
              <a:rPr lang="en-US"/>
              <a:t>It's on the T shared drive</a:t>
            </a:r>
          </a:p>
          <a:p>
            <a:r>
              <a:rPr lang="en-US"/>
              <a:t>Where everyone has access</a:t>
            </a:r>
          </a:p>
          <a:p>
            <a:r>
              <a:rPr lang="en-US"/>
              <a:t>Created by Group</a:t>
            </a:r>
          </a:p>
          <a:p>
            <a:r>
              <a:rPr lang="en-US"/>
              <a:t>Updates are entered by squadron Supts and/or secretaries</a:t>
            </a:r>
          </a:p>
          <a:p>
            <a:endParaRPr lang="en-US"/>
          </a:p>
        </p:txBody>
      </p:sp>
      <p:sp>
        <p:nvSpPr>
          <p:cNvPr id="31748"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84FC6F-8C6B-484F-9383-EAB404BFED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746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As you probably know Col Weggeman no longer requires FSS to present metrics on evals turned in 5 days after close out.  It's now reported only 30 days after close out; however, per Col Bowersox the MDG suspense is still 5 days after close out.</a:t>
            </a:r>
          </a:p>
          <a:p>
            <a:r>
              <a:rPr lang="en-US"/>
              <a:t> </a:t>
            </a:r>
          </a:p>
          <a:p>
            <a:r>
              <a:rPr lang="en-US"/>
              <a:t>It's on the T shared drive</a:t>
            </a:r>
          </a:p>
          <a:p>
            <a:r>
              <a:rPr lang="en-US"/>
              <a:t>Where everyone has access</a:t>
            </a:r>
          </a:p>
          <a:p>
            <a:r>
              <a:rPr lang="en-US"/>
              <a:t>Created by Group</a:t>
            </a:r>
          </a:p>
          <a:p>
            <a:r>
              <a:rPr lang="en-US"/>
              <a:t>Updates are entered by squadron Supts and/or secretaries</a:t>
            </a:r>
          </a:p>
          <a:p>
            <a:endParaRPr lang="en-US"/>
          </a:p>
        </p:txBody>
      </p:sp>
      <p:sp>
        <p:nvSpPr>
          <p:cNvPr id="31748"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84FC6F-8C6B-484F-9383-EAB404BFEDE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260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9200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2248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5BE8-FC18-CFC3-69A2-8A456A672D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E4D042-EA3D-57B5-DD34-75EDC8D55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DC330C-4F5D-542F-E209-92ED591209C7}"/>
              </a:ext>
            </a:extLst>
          </p:cNvPr>
          <p:cNvSpPr>
            <a:spLocks noGrp="1"/>
          </p:cNvSpPr>
          <p:nvPr>
            <p:ph type="dt" sz="half" idx="10"/>
          </p:nvPr>
        </p:nvSpPr>
        <p:spPr/>
        <p:txBody>
          <a:bodyPr/>
          <a:lstStyle/>
          <a:p>
            <a:fld id="{85798239-0DDA-4192-B69D-20C2D8B053E9}" type="datetimeFigureOut">
              <a:rPr lang="en-US" smtClean="0"/>
              <a:t>6/12/2024</a:t>
            </a:fld>
            <a:endParaRPr lang="en-US"/>
          </a:p>
        </p:txBody>
      </p:sp>
      <p:sp>
        <p:nvSpPr>
          <p:cNvPr id="5" name="Footer Placeholder 4">
            <a:extLst>
              <a:ext uri="{FF2B5EF4-FFF2-40B4-BE49-F238E27FC236}">
                <a16:creationId xmlns:a16="http://schemas.microsoft.com/office/drawing/2014/main" id="{BB863988-B6F8-CDE0-D30B-C3F76CC79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44BA5-83D4-0A22-8368-8C536B2A2DA6}"/>
              </a:ext>
            </a:extLst>
          </p:cNvPr>
          <p:cNvSpPr>
            <a:spLocks noGrp="1"/>
          </p:cNvSpPr>
          <p:nvPr>
            <p:ph type="sldNum" sz="quarter" idx="12"/>
          </p:nvPr>
        </p:nvSpPr>
        <p:spPr/>
        <p:txBody>
          <a:bodyPr/>
          <a:lstStyle/>
          <a:p>
            <a:fld id="{AC0D466D-21E3-4C39-A849-CBB913E4C84D}" type="slidenum">
              <a:rPr lang="en-US" smtClean="0"/>
              <a:t>‹#›</a:t>
            </a:fld>
            <a:endParaRPr lang="en-US"/>
          </a:p>
        </p:txBody>
      </p:sp>
    </p:spTree>
    <p:extLst>
      <p:ext uri="{BB962C8B-B14F-4D97-AF65-F5344CB8AC3E}">
        <p14:creationId xmlns:p14="http://schemas.microsoft.com/office/powerpoint/2010/main" val="237530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F7A9-9FD2-28C2-735C-7C817FCF89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442720-8C6E-DA83-3114-ABFACFAC8B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EB9B5-2A47-1DF8-C951-37C6D03C051E}"/>
              </a:ext>
            </a:extLst>
          </p:cNvPr>
          <p:cNvSpPr>
            <a:spLocks noGrp="1"/>
          </p:cNvSpPr>
          <p:nvPr>
            <p:ph type="dt" sz="half" idx="10"/>
          </p:nvPr>
        </p:nvSpPr>
        <p:spPr/>
        <p:txBody>
          <a:bodyPr/>
          <a:lstStyle/>
          <a:p>
            <a:fld id="{85798239-0DDA-4192-B69D-20C2D8B053E9}" type="datetimeFigureOut">
              <a:rPr lang="en-US" smtClean="0"/>
              <a:t>6/12/2024</a:t>
            </a:fld>
            <a:endParaRPr lang="en-US"/>
          </a:p>
        </p:txBody>
      </p:sp>
      <p:sp>
        <p:nvSpPr>
          <p:cNvPr id="5" name="Footer Placeholder 4">
            <a:extLst>
              <a:ext uri="{FF2B5EF4-FFF2-40B4-BE49-F238E27FC236}">
                <a16:creationId xmlns:a16="http://schemas.microsoft.com/office/drawing/2014/main" id="{B129C8DD-E28D-547E-8BEC-AB318772C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0C38E-BC8A-D5B9-D06E-AA4EFAA64BD4}"/>
              </a:ext>
            </a:extLst>
          </p:cNvPr>
          <p:cNvSpPr>
            <a:spLocks noGrp="1"/>
          </p:cNvSpPr>
          <p:nvPr>
            <p:ph type="sldNum" sz="quarter" idx="12"/>
          </p:nvPr>
        </p:nvSpPr>
        <p:spPr/>
        <p:txBody>
          <a:bodyPr/>
          <a:lstStyle/>
          <a:p>
            <a:fld id="{AC0D466D-21E3-4C39-A849-CBB913E4C84D}" type="slidenum">
              <a:rPr lang="en-US" smtClean="0"/>
              <a:t>‹#›</a:t>
            </a:fld>
            <a:endParaRPr lang="en-US"/>
          </a:p>
        </p:txBody>
      </p:sp>
    </p:spTree>
    <p:extLst>
      <p:ext uri="{BB962C8B-B14F-4D97-AF65-F5344CB8AC3E}">
        <p14:creationId xmlns:p14="http://schemas.microsoft.com/office/powerpoint/2010/main" val="23920316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43394B-C45F-493F-957B-FCF0F304752C}"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DCBF8-9C94-4FEA-904A-7124CBB4B774}" type="slidenum">
              <a:rPr lang="en-US" smtClean="0"/>
              <a:t>‹#›</a:t>
            </a:fld>
            <a:endParaRPr lang="en-US"/>
          </a:p>
        </p:txBody>
      </p:sp>
    </p:spTree>
    <p:extLst>
      <p:ext uri="{BB962C8B-B14F-4D97-AF65-F5344CB8AC3E}">
        <p14:creationId xmlns:p14="http://schemas.microsoft.com/office/powerpoint/2010/main" val="16688954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3394B-C45F-493F-957B-FCF0F304752C}"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DCBF8-9C94-4FEA-904A-7124CBB4B774}" type="slidenum">
              <a:rPr lang="en-US" smtClean="0"/>
              <a:t>‹#›</a:t>
            </a:fld>
            <a:endParaRPr lang="en-US"/>
          </a:p>
        </p:txBody>
      </p:sp>
    </p:spTree>
    <p:extLst>
      <p:ext uri="{BB962C8B-B14F-4D97-AF65-F5344CB8AC3E}">
        <p14:creationId xmlns:p14="http://schemas.microsoft.com/office/powerpoint/2010/main" val="36756448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3394B-C45F-493F-957B-FCF0F304752C}"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DCBF8-9C94-4FEA-904A-7124CBB4B774}" type="slidenum">
              <a:rPr lang="en-US" smtClean="0"/>
              <a:t>‹#›</a:t>
            </a:fld>
            <a:endParaRPr lang="en-US"/>
          </a:p>
        </p:txBody>
      </p:sp>
    </p:spTree>
    <p:extLst>
      <p:ext uri="{BB962C8B-B14F-4D97-AF65-F5344CB8AC3E}">
        <p14:creationId xmlns:p14="http://schemas.microsoft.com/office/powerpoint/2010/main" val="30061716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740400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99308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 Layout 1">
    <p:spTree>
      <p:nvGrpSpPr>
        <p:cNvPr id="1" name=""/>
        <p:cNvGrpSpPr/>
        <p:nvPr/>
      </p:nvGrpSpPr>
      <p:grpSpPr>
        <a:xfrm>
          <a:off x="0" y="0"/>
          <a:ext cx="0" cy="0"/>
          <a:chOff x="0" y="0"/>
          <a:chExt cx="0" cy="0"/>
        </a:xfrm>
      </p:grpSpPr>
      <p:cxnSp>
        <p:nvCxnSpPr>
          <p:cNvPr id="6" name="Straight Connector 5"/>
          <p:cNvCxnSpPr/>
          <p:nvPr userDrawn="1"/>
        </p:nvCxnSpPr>
        <p:spPr>
          <a:xfrm>
            <a:off x="609600" y="6248400"/>
            <a:ext cx="1097280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9600" y="1524000"/>
            <a:ext cx="1097280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508000" y="152400"/>
            <a:ext cx="1727200" cy="1295400"/>
          </a:xfrm>
        </p:spPr>
        <p:txBody>
          <a:bodyPr/>
          <a:lstStyle/>
          <a:p>
            <a:endParaRPr lang="en-US" dirty="0"/>
          </a:p>
        </p:txBody>
      </p:sp>
      <p:sp>
        <p:nvSpPr>
          <p:cNvPr id="12" name="Title 11"/>
          <p:cNvSpPr>
            <a:spLocks noGrp="1"/>
          </p:cNvSpPr>
          <p:nvPr>
            <p:ph type="title"/>
          </p:nvPr>
        </p:nvSpPr>
        <p:spPr/>
        <p:txBody>
          <a:bodyPr/>
          <a:lstStyle/>
          <a:p>
            <a:r>
              <a:rPr lang="en-US" dirty="0"/>
              <a:t>Click to edit Master title style</a:t>
            </a:r>
          </a:p>
        </p:txBody>
      </p:sp>
      <p:sp>
        <p:nvSpPr>
          <p:cNvPr id="14" name="Text Placeholder 13"/>
          <p:cNvSpPr>
            <a:spLocks noGrp="1"/>
          </p:cNvSpPr>
          <p:nvPr>
            <p:ph type="body" sz="quarter" idx="14"/>
          </p:nvPr>
        </p:nvSpPr>
        <p:spPr>
          <a:xfrm>
            <a:off x="2032000" y="6324600"/>
            <a:ext cx="7823200" cy="304800"/>
          </a:xfrm>
        </p:spPr>
        <p:txBody>
          <a:bodyPr/>
          <a:lstStyle>
            <a:lvl1pPr>
              <a:buFontTx/>
              <a:buNone/>
              <a:defRPr sz="1800" i="1" spc="600">
                <a:latin typeface="Times New Roman" pitchFamily="18" charset="0"/>
                <a:cs typeface="Times New Roman" pitchFamily="18" charset="0"/>
              </a:defRPr>
            </a:lvl1pPr>
          </a:lstStyle>
          <a:p>
            <a:pPr lvl="0"/>
            <a:r>
              <a:rPr lang="en-US" dirty="0"/>
              <a:t>Click to edit Master text styles</a:t>
            </a:r>
          </a:p>
        </p:txBody>
      </p:sp>
    </p:spTree>
    <p:extLst>
      <p:ext uri="{BB962C8B-B14F-4D97-AF65-F5344CB8AC3E}">
        <p14:creationId xmlns:p14="http://schemas.microsoft.com/office/powerpoint/2010/main" val="31807243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4281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Integrity – Service - Excellence</a:t>
            </a:r>
          </a:p>
        </p:txBody>
      </p:sp>
      <p:sp>
        <p:nvSpPr>
          <p:cNvPr id="5" name="Slide Number Placeholder 4"/>
          <p:cNvSpPr>
            <a:spLocks noGrp="1"/>
          </p:cNvSpPr>
          <p:nvPr>
            <p:ph type="sldNum" sz="quarter" idx="12"/>
          </p:nvPr>
        </p:nvSpPr>
        <p:spPr/>
        <p:txBody>
          <a:body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85093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08806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24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B3EB12-CF76-0631-B13D-FC18E1B7A1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638E80-AA8C-33D4-8750-B3C54A12F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7A8DD-E2DA-5FFD-1689-F7B4F55DA3A3}"/>
              </a:ext>
            </a:extLst>
          </p:cNvPr>
          <p:cNvSpPr>
            <a:spLocks noGrp="1"/>
          </p:cNvSpPr>
          <p:nvPr>
            <p:ph type="dt" sz="half" idx="10"/>
          </p:nvPr>
        </p:nvSpPr>
        <p:spPr/>
        <p:txBody>
          <a:bodyPr/>
          <a:lstStyle/>
          <a:p>
            <a:fld id="{85798239-0DDA-4192-B69D-20C2D8B053E9}" type="datetimeFigureOut">
              <a:rPr lang="en-US" smtClean="0"/>
              <a:t>6/12/2024</a:t>
            </a:fld>
            <a:endParaRPr lang="en-US"/>
          </a:p>
        </p:txBody>
      </p:sp>
      <p:sp>
        <p:nvSpPr>
          <p:cNvPr id="5" name="Footer Placeholder 4">
            <a:extLst>
              <a:ext uri="{FF2B5EF4-FFF2-40B4-BE49-F238E27FC236}">
                <a16:creationId xmlns:a16="http://schemas.microsoft.com/office/drawing/2014/main" id="{2E406E70-8CAC-13E9-FF41-AA3BB1DE4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9A820-FBF1-4C69-E80B-386F4128A3FE}"/>
              </a:ext>
            </a:extLst>
          </p:cNvPr>
          <p:cNvSpPr>
            <a:spLocks noGrp="1"/>
          </p:cNvSpPr>
          <p:nvPr>
            <p:ph type="sldNum" sz="quarter" idx="12"/>
          </p:nvPr>
        </p:nvSpPr>
        <p:spPr/>
        <p:txBody>
          <a:bodyPr/>
          <a:lstStyle/>
          <a:p>
            <a:fld id="{AC0D466D-21E3-4C39-A849-CBB913E4C84D}" type="slidenum">
              <a:rPr lang="en-US" smtClean="0"/>
              <a:t>‹#›</a:t>
            </a:fld>
            <a:endParaRPr lang="en-US"/>
          </a:p>
        </p:txBody>
      </p:sp>
    </p:spTree>
    <p:extLst>
      <p:ext uri="{BB962C8B-B14F-4D97-AF65-F5344CB8AC3E}">
        <p14:creationId xmlns:p14="http://schemas.microsoft.com/office/powerpoint/2010/main" val="36542152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02763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9259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27069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02821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75781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04315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9" descr="52FW-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3" y="3779838"/>
            <a:ext cx="3680884"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4" name="Rectangle 8"/>
          <p:cNvSpPr>
            <a:spLocks noGrp="1" noChangeArrowheads="1"/>
          </p:cNvSpPr>
          <p:nvPr>
            <p:ph type="ctrTitle"/>
          </p:nvPr>
        </p:nvSpPr>
        <p:spPr>
          <a:xfrm>
            <a:off x="368303" y="1962150"/>
            <a:ext cx="11315700" cy="1600200"/>
          </a:xfrm>
        </p:spPr>
        <p:txBody>
          <a:bodyPr/>
          <a:lstStyle>
            <a:lvl1pPr>
              <a:defRPr sz="4400" i="0"/>
            </a:lvl1pPr>
          </a:lstStyle>
          <a:p>
            <a:r>
              <a:rPr lang="en-US"/>
              <a:t>Click to edit Master title style</a:t>
            </a:r>
          </a:p>
        </p:txBody>
      </p:sp>
      <p:sp>
        <p:nvSpPr>
          <p:cNvPr id="8" name="Rectangle 5"/>
          <p:cNvSpPr>
            <a:spLocks noGrp="1" noChangeArrowheads="1"/>
          </p:cNvSpPr>
          <p:nvPr>
            <p:ph type="dt" sz="half" idx="10"/>
          </p:nvPr>
        </p:nvSpPr>
        <p:spPr/>
        <p:txBody>
          <a:bodyPr/>
          <a:lstStyle>
            <a:lvl1pPr>
              <a:defRPr/>
            </a:lvl1pPr>
          </a:lstStyle>
          <a:p>
            <a:pPr>
              <a:defRPr/>
            </a:pPr>
            <a:r>
              <a:rPr lang="en-US"/>
              <a:t>As of: </a:t>
            </a:r>
          </a:p>
        </p:txBody>
      </p:sp>
      <p:sp>
        <p:nvSpPr>
          <p:cNvPr id="9" name="Rectangle 6"/>
          <p:cNvSpPr>
            <a:spLocks noGrp="1" noChangeArrowheads="1"/>
          </p:cNvSpPr>
          <p:nvPr>
            <p:ph type="sldNum" sz="quarter" idx="11"/>
          </p:nvPr>
        </p:nvSpPr>
        <p:spPr/>
        <p:txBody>
          <a:bodyPr/>
          <a:lstStyle>
            <a:lvl1pPr>
              <a:defRPr/>
            </a:lvl1pPr>
          </a:lstStyle>
          <a:p>
            <a:pPr>
              <a:defRPr/>
            </a:pPr>
            <a:fld id="{80ABC084-96A8-496A-A149-4CD1EAD73468}" type="slidenum">
              <a:rPr lang="en-US"/>
              <a:pPr>
                <a:defRPr/>
              </a:pPr>
              <a:t>‹#›</a:t>
            </a:fld>
            <a:endParaRPr lang="en-US">
              <a:solidFill>
                <a:schemeClr val="bg2"/>
              </a:solidFill>
            </a:endParaRPr>
          </a:p>
        </p:txBody>
      </p:sp>
    </p:spTree>
    <p:extLst>
      <p:ext uri="{BB962C8B-B14F-4D97-AF65-F5344CB8AC3E}">
        <p14:creationId xmlns:p14="http://schemas.microsoft.com/office/powerpoint/2010/main" val="18585949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dirty="0"/>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0095E6E-9E35-4078-8F07-D4C515120343}" type="datetimeFigureOut">
              <a:rPr lang="en-US" smtClean="0"/>
              <a:pPr/>
              <a:t>6/12/2024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62FE228-0041-4D10-8DF0-5D8FA0184B68}" type="slidenum">
              <a:rPr lang="en-US" smtClean="0"/>
              <a:pPr/>
              <a:t>‹#›</a:t>
            </a:fld>
            <a:endParaRPr lang="en-US" dirty="0"/>
          </a:p>
        </p:txBody>
      </p:sp>
    </p:spTree>
    <p:extLst>
      <p:ext uri="{BB962C8B-B14F-4D97-AF65-F5344CB8AC3E}">
        <p14:creationId xmlns:p14="http://schemas.microsoft.com/office/powerpoint/2010/main" val="3771603089"/>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095E6E-9E35-4078-8F07-D4C515120343}"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E228-0041-4D10-8DF0-5D8FA0184B68}" type="slidenum">
              <a:rPr lang="en-US" smtClean="0"/>
              <a:pPr/>
              <a:t>‹#›</a:t>
            </a:fld>
            <a:endParaRPr lang="en-US" dirty="0"/>
          </a:p>
        </p:txBody>
      </p:sp>
    </p:spTree>
    <p:extLst>
      <p:ext uri="{BB962C8B-B14F-4D97-AF65-F5344CB8AC3E}">
        <p14:creationId xmlns:p14="http://schemas.microsoft.com/office/powerpoint/2010/main" val="9278241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0095E6E-9E35-4078-8F07-D4C515120343}"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E228-0041-4D10-8DF0-5D8FA0184B68}" type="slidenum">
              <a:rPr lang="en-US" smtClean="0"/>
              <a:pPr/>
              <a:t>‹#›</a:t>
            </a:fld>
            <a:endParaRPr lang="en-US" dirty="0"/>
          </a:p>
        </p:txBody>
      </p:sp>
    </p:spTree>
    <p:extLst>
      <p:ext uri="{BB962C8B-B14F-4D97-AF65-F5344CB8AC3E}">
        <p14:creationId xmlns:p14="http://schemas.microsoft.com/office/powerpoint/2010/main" val="237997016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69A8E8-7A4C-421F-945D-02C49D3B5933}" type="datetime1">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15809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0095E6E-9E35-4078-8F07-D4C515120343}"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E228-0041-4D10-8DF0-5D8FA0184B68}" type="slidenum">
              <a:rPr lang="en-US" smtClean="0"/>
              <a:pPr/>
              <a:t>‹#›</a:t>
            </a:fld>
            <a:endParaRPr lang="en-US" dirty="0"/>
          </a:p>
        </p:txBody>
      </p:sp>
    </p:spTree>
    <p:extLst>
      <p:ext uri="{BB962C8B-B14F-4D97-AF65-F5344CB8AC3E}">
        <p14:creationId xmlns:p14="http://schemas.microsoft.com/office/powerpoint/2010/main" val="35316473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0095E6E-9E35-4078-8F07-D4C515120343}" type="datetimeFigureOut">
              <a:rPr lang="en-US" smtClean="0"/>
              <a:pPr/>
              <a:t>6/12/2024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2FE228-0041-4D10-8DF0-5D8FA0184B68}" type="slidenum">
              <a:rPr lang="en-US" smtClean="0"/>
              <a:pPr/>
              <a:t>‹#›</a:t>
            </a:fld>
            <a:endParaRPr lang="en-US" dirty="0"/>
          </a:p>
        </p:txBody>
      </p:sp>
    </p:spTree>
    <p:extLst>
      <p:ext uri="{BB962C8B-B14F-4D97-AF65-F5344CB8AC3E}">
        <p14:creationId xmlns:p14="http://schemas.microsoft.com/office/powerpoint/2010/main" val="24784774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80095E6E-9E35-4078-8F07-D4C515120343}" type="datetimeFigureOut">
              <a:rPr lang="en-US" smtClean="0"/>
              <a:pPr/>
              <a:t>6/12/2024</a:t>
            </a:fld>
            <a:endParaRPr lang="en-US" dirty="0"/>
          </a:p>
        </p:txBody>
      </p:sp>
      <p:sp>
        <p:nvSpPr>
          <p:cNvPr id="8" name="Slide Number Placeholder 7"/>
          <p:cNvSpPr>
            <a:spLocks noGrp="1"/>
          </p:cNvSpPr>
          <p:nvPr>
            <p:ph type="sldNum" sz="quarter" idx="11"/>
          </p:nvPr>
        </p:nvSpPr>
        <p:spPr/>
        <p:txBody>
          <a:bodyPr/>
          <a:lstStyle/>
          <a:p>
            <a:fld id="{162FE228-0041-4D10-8DF0-5D8FA0184B68}"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083538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95E6E-9E35-4078-8F07-D4C515120343}" type="datetimeFigureOut">
              <a:rPr lang="en-US" smtClean="0"/>
              <a:pPr/>
              <a:t>6/12/2024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2FE228-0041-4D10-8DF0-5D8FA0184B68}" type="slidenum">
              <a:rPr lang="en-US" smtClean="0"/>
              <a:pPr/>
              <a:t>‹#›</a:t>
            </a:fld>
            <a:endParaRPr lang="en-US" dirty="0"/>
          </a:p>
        </p:txBody>
      </p:sp>
    </p:spTree>
    <p:extLst>
      <p:ext uri="{BB962C8B-B14F-4D97-AF65-F5344CB8AC3E}">
        <p14:creationId xmlns:p14="http://schemas.microsoft.com/office/powerpoint/2010/main" val="30281784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0095E6E-9E35-4078-8F07-D4C515120343}"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875264" y="6422065"/>
            <a:ext cx="1016000" cy="365125"/>
          </a:xfrm>
        </p:spPr>
        <p:txBody>
          <a:bodyPr/>
          <a:lstStyle/>
          <a:p>
            <a:fld id="{162FE228-0041-4D10-8DF0-5D8FA0184B68}" type="slidenum">
              <a:rPr lang="en-US" smtClean="0"/>
              <a:pPr/>
              <a:t>‹#›</a:t>
            </a:fld>
            <a:endParaRPr lang="en-US" dirty="0"/>
          </a:p>
        </p:txBody>
      </p:sp>
    </p:spTree>
    <p:extLst>
      <p:ext uri="{BB962C8B-B14F-4D97-AF65-F5344CB8AC3E}">
        <p14:creationId xmlns:p14="http://schemas.microsoft.com/office/powerpoint/2010/main" val="25955603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80095E6E-9E35-4078-8F07-D4C515120343}"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FE228-0041-4D10-8DF0-5D8FA0184B68}" type="slidenum">
              <a:rPr lang="en-US" smtClean="0"/>
              <a:pPr/>
              <a:t>‹#›</a:t>
            </a:fld>
            <a:endParaRPr lang="en-US" dirty="0"/>
          </a:p>
        </p:txBody>
      </p:sp>
    </p:spTree>
    <p:extLst>
      <p:ext uri="{BB962C8B-B14F-4D97-AF65-F5344CB8AC3E}">
        <p14:creationId xmlns:p14="http://schemas.microsoft.com/office/powerpoint/2010/main" val="32086532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095E6E-9E35-4078-8F07-D4C515120343}"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E228-0041-4D10-8DF0-5D8FA0184B68}" type="slidenum">
              <a:rPr lang="en-US" smtClean="0"/>
              <a:pPr/>
              <a:t>‹#›</a:t>
            </a:fld>
            <a:endParaRPr lang="en-US" dirty="0"/>
          </a:p>
        </p:txBody>
      </p:sp>
    </p:spTree>
    <p:extLst>
      <p:ext uri="{BB962C8B-B14F-4D97-AF65-F5344CB8AC3E}">
        <p14:creationId xmlns:p14="http://schemas.microsoft.com/office/powerpoint/2010/main" val="41945259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0095E6E-9E35-4078-8F07-D4C515120343}"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FE228-0041-4D10-8DF0-5D8FA0184B68}" type="slidenum">
              <a:rPr lang="en-US" smtClean="0"/>
              <a:pPr/>
              <a:t>‹#›</a:t>
            </a:fld>
            <a:endParaRPr lang="en-US" dirty="0"/>
          </a:p>
        </p:txBody>
      </p:sp>
    </p:spTree>
    <p:extLst>
      <p:ext uri="{BB962C8B-B14F-4D97-AF65-F5344CB8AC3E}">
        <p14:creationId xmlns:p14="http://schemas.microsoft.com/office/powerpoint/2010/main" val="28395930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312B422-ADD4-4612-A80D-1D146D1ABDA8}" type="slidenum">
              <a:rPr lang="en-US" smtClean="0"/>
              <a:t>‹#›</a:t>
            </a:fld>
            <a:endParaRPr lang="en-US"/>
          </a:p>
        </p:txBody>
      </p:sp>
      <p:sp>
        <p:nvSpPr>
          <p:cNvPr id="4" name="Rectangle 3"/>
          <p:cNvSpPr/>
          <p:nvPr/>
        </p:nvSpPr>
        <p:spPr>
          <a:xfrm>
            <a:off x="0" y="5376957"/>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6" name="Title 1"/>
          <p:cNvSpPr txBox="1">
            <a:spLocks/>
          </p:cNvSpPr>
          <p:nvPr/>
        </p:nvSpPr>
        <p:spPr>
          <a:xfrm>
            <a:off x="3895121" y="4803736"/>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p:nvGrpSpPr>
        <p:grpSpPr>
          <a:xfrm>
            <a:off x="1714248" y="1694041"/>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820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312B422-ADD4-4612-A80D-1D146D1ABDA8}" type="slidenum">
              <a:rPr lang="en-US" smtClean="0"/>
              <a:t>‹#›</a:t>
            </a:fld>
            <a:endParaRPr lang="en-US"/>
          </a:p>
        </p:txBody>
      </p:sp>
      <p:sp>
        <p:nvSpPr>
          <p:cNvPr id="4" name="Rectangle 3"/>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p:nvSpPr>
        <p:spPr>
          <a:xfrm>
            <a:off x="441833" y="1659466"/>
            <a:ext cx="11308337"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p:nvSpPr>
        <p:spPr>
          <a:xfrm>
            <a:off x="863591" y="2749897"/>
            <a:ext cx="10522964"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689262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1BA5B-DADD-4EFD-BDCC-6C8D5610D1FB}" type="datetime1">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240176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312B422-ADD4-4612-A80D-1D146D1ABDA8}" type="slidenum">
              <a:rPr lang="en-US" smtClean="0"/>
              <a:t>‹#›</a:t>
            </a:fld>
            <a:endParaRPr lang="en-US"/>
          </a:p>
        </p:txBody>
      </p:sp>
      <p:sp>
        <p:nvSpPr>
          <p:cNvPr id="4" name="Rectangle 3"/>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659817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9250441" y="640023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16949753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312B422-ADD4-4612-A80D-1D146D1ABDA8}" type="slidenum">
              <a:rPr lang="en-US" smtClean="0"/>
              <a:t>‹#›</a:t>
            </a:fld>
            <a:endParaRPr lang="en-US"/>
          </a:p>
        </p:txBody>
      </p:sp>
      <p:sp>
        <p:nvSpPr>
          <p:cNvPr id="5" name="Rectangle 4"/>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3790387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12B422-ADD4-4612-A80D-1D146D1ABDA8}" type="slidenum">
              <a:rPr lang="en-US" smtClean="0"/>
              <a:t>‹#›</a:t>
            </a:fld>
            <a:endParaRPr lang="en-US"/>
          </a:p>
        </p:txBody>
      </p:sp>
      <p:sp>
        <p:nvSpPr>
          <p:cNvPr id="4" name="Rectangle 3"/>
          <p:cNvSpPr/>
          <p:nvPr/>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671816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4"/>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312B422-ADD4-4612-A80D-1D146D1ABDA8}" type="slidenum">
              <a:rPr lang="en-US" smtClean="0"/>
              <a:t>‹#›</a:t>
            </a:fld>
            <a:endParaRPr lang="en-US"/>
          </a:p>
        </p:txBody>
      </p:sp>
    </p:spTree>
    <p:extLst>
      <p:ext uri="{BB962C8B-B14F-4D97-AF65-F5344CB8AC3E}">
        <p14:creationId xmlns:p14="http://schemas.microsoft.com/office/powerpoint/2010/main" val="40179819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312B422-ADD4-4612-A80D-1D146D1ABDA8}" type="slidenum">
              <a:rPr lang="en-US" smtClean="0"/>
              <a:t>‹#›</a:t>
            </a:fld>
            <a:endParaRPr lang="en-US"/>
          </a:p>
        </p:txBody>
      </p:sp>
    </p:spTree>
    <p:extLst>
      <p:ext uri="{BB962C8B-B14F-4D97-AF65-F5344CB8AC3E}">
        <p14:creationId xmlns:p14="http://schemas.microsoft.com/office/powerpoint/2010/main" val="271647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447"/>
            <a:ext cx="3860800" cy="365125"/>
          </a:xfrm>
          <a:prstGeom prst="rect">
            <a:avLst/>
          </a:prstGeom>
        </p:spPr>
        <p:txBody>
          <a:bodyPr lIns="91440" tIns="45720" rIns="91440" bIns="45720"/>
          <a:lstStyle>
            <a:lvl1pPr algn="ctr">
              <a:defRPr sz="1050"/>
            </a:lvl1pPr>
          </a:lstStyle>
          <a:p>
            <a:endParaRPr lang="en-US"/>
          </a:p>
        </p:txBody>
      </p:sp>
      <p:sp>
        <p:nvSpPr>
          <p:cNvPr id="6" name="Slide Number Placeholder 5"/>
          <p:cNvSpPr>
            <a:spLocks noGrp="1"/>
          </p:cNvSpPr>
          <p:nvPr>
            <p:ph type="sldNum" sz="quarter" idx="12"/>
          </p:nvPr>
        </p:nvSpPr>
        <p:spPr/>
        <p:txBody>
          <a:bodyPr/>
          <a:lstStyle/>
          <a:p>
            <a:fld id="{0312B422-ADD4-4612-A80D-1D146D1ABDA8}" type="slidenum">
              <a:rPr lang="en-US" smtClean="0"/>
              <a:t>‹#›</a:t>
            </a:fld>
            <a:endParaRPr lang="en-US"/>
          </a:p>
        </p:txBody>
      </p:sp>
    </p:spTree>
    <p:extLst>
      <p:ext uri="{BB962C8B-B14F-4D97-AF65-F5344CB8AC3E}">
        <p14:creationId xmlns:p14="http://schemas.microsoft.com/office/powerpoint/2010/main" val="39121367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1"/>
            <a:ext cx="10058400" cy="1219200"/>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2514600"/>
            <a:ext cx="8615680" cy="31242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68882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1"/>
            <a:ext cx="10058400" cy="1295400"/>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2362200"/>
            <a:ext cx="8615680" cy="32766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98161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323CE-D5D7-4A8E-91C4-F5A76097927C}" type="datetime1">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299101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07FD81-B789-46E5-8DCB-0E4A19819020}" type="datetime1">
              <a:rPr lang="en-US" smtClean="0"/>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184665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61C966-7593-4C15-A301-1307C815B09D}" type="datetime1">
              <a:rPr lang="en-US" smtClean="0"/>
              <a:t>6/12/2024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28294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9B96EF-D066-4BF2-8404-7561CB2AF3B8}" type="datetime1">
              <a:rPr lang="en-US" smtClean="0"/>
              <a:t>6/12/2024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359165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7D832-62C3-45EB-B73A-1F0F9EFFA65B}" type="datetime1">
              <a:rPr lang="en-US" smtClean="0"/>
              <a:t>6/12/2024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93945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268199-740E-44FA-A356-BC5BDABF205A}" type="datetime1">
              <a:rPr lang="en-US" smtClean="0"/>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96796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E778-93DC-CA34-6C0A-A6192DF94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79E69F-50FB-A564-409D-09FCD629E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1D6B0-B5B2-3D61-A1BF-5944E8645093}"/>
              </a:ext>
            </a:extLst>
          </p:cNvPr>
          <p:cNvSpPr>
            <a:spLocks noGrp="1"/>
          </p:cNvSpPr>
          <p:nvPr>
            <p:ph type="dt" sz="half" idx="10"/>
          </p:nvPr>
        </p:nvSpPr>
        <p:spPr/>
        <p:txBody>
          <a:bodyPr/>
          <a:lstStyle/>
          <a:p>
            <a:fld id="{85798239-0DDA-4192-B69D-20C2D8B053E9}" type="datetimeFigureOut">
              <a:rPr lang="en-US" smtClean="0"/>
              <a:t>6/12/2024</a:t>
            </a:fld>
            <a:endParaRPr lang="en-US"/>
          </a:p>
        </p:txBody>
      </p:sp>
      <p:sp>
        <p:nvSpPr>
          <p:cNvPr id="5" name="Footer Placeholder 4">
            <a:extLst>
              <a:ext uri="{FF2B5EF4-FFF2-40B4-BE49-F238E27FC236}">
                <a16:creationId xmlns:a16="http://schemas.microsoft.com/office/drawing/2014/main" id="{9E466B70-032C-C83A-4DB1-19984A7EC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7C2D7-2C4E-2290-3694-68F325E0A838}"/>
              </a:ext>
            </a:extLst>
          </p:cNvPr>
          <p:cNvSpPr>
            <a:spLocks noGrp="1"/>
          </p:cNvSpPr>
          <p:nvPr>
            <p:ph type="sldNum" sz="quarter" idx="12"/>
          </p:nvPr>
        </p:nvSpPr>
        <p:spPr/>
        <p:txBody>
          <a:bodyPr/>
          <a:lstStyle/>
          <a:p>
            <a:fld id="{AC0D466D-21E3-4C39-A849-CBB913E4C84D}" type="slidenum">
              <a:rPr lang="en-US" smtClean="0"/>
              <a:t>‹#›</a:t>
            </a:fld>
            <a:endParaRPr lang="en-US"/>
          </a:p>
        </p:txBody>
      </p:sp>
    </p:spTree>
    <p:extLst>
      <p:ext uri="{BB962C8B-B14F-4D97-AF65-F5344CB8AC3E}">
        <p14:creationId xmlns:p14="http://schemas.microsoft.com/office/powerpoint/2010/main" val="3385718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33C345-3F5C-432E-B561-70EE371F205D}" type="datetime1">
              <a:rPr lang="en-US" smtClean="0"/>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304210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F7A76-A51E-4253-A536-3EF0E2771171}" type="datetime1">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147515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EACCEE-E291-4CB0-B8B1-389BE34DEC7F}" type="datetime1">
              <a:rPr lang="en-US" smtClean="0"/>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351663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4"/>
            <a:ext cx="8827957"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490565-2311-4963-BC67-257284D70877}" type="datetimeFigureOut">
              <a:rPr lang="en-US" smtClean="0">
                <a:solidFill>
                  <a:srgbClr val="DBF5F9">
                    <a:shade val="90000"/>
                  </a:srgbClr>
                </a:solidFill>
              </a:rPr>
              <a:pPr/>
              <a:t>6/12/2024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2F35805-0C12-4F0E-8EA2-5E8CB53827E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12028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25566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9" y="2861736"/>
            <a:ext cx="8827956"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490565-2311-4963-BC67-257284D70877}" type="datetimeFigureOut">
              <a:rPr lang="en-US" smtClean="0">
                <a:solidFill>
                  <a:srgbClr val="DBF5F9">
                    <a:shade val="90000"/>
                  </a:srgbClr>
                </a:solidFill>
              </a:rPr>
              <a:pPr/>
              <a:t>6/12/2024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2F35805-0C12-4F0E-8EA2-5E8CB53827E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10399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602" y="2060577"/>
            <a:ext cx="439748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5969" y="2056093"/>
            <a:ext cx="4397487"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24878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601" y="1905000"/>
            <a:ext cx="4397483"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03602" y="2514600"/>
            <a:ext cx="439748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5970" y="1905000"/>
            <a:ext cx="439748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55970" y="2514600"/>
            <a:ext cx="439748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47722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5" name="Footer Placeholder 3"/>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4"/>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11347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5" name="Footer Placeholder 2"/>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3"/>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530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1754-4C93-7B5E-0E58-E20E6B8E5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288DEA-3BBD-03B5-B6F5-91BBEB8D84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74C039-35A9-8F03-BA29-07A6D0582C98}"/>
              </a:ext>
            </a:extLst>
          </p:cNvPr>
          <p:cNvSpPr>
            <a:spLocks noGrp="1"/>
          </p:cNvSpPr>
          <p:nvPr>
            <p:ph type="dt" sz="half" idx="10"/>
          </p:nvPr>
        </p:nvSpPr>
        <p:spPr/>
        <p:txBody>
          <a:bodyPr/>
          <a:lstStyle/>
          <a:p>
            <a:fld id="{85798239-0DDA-4192-B69D-20C2D8B053E9}" type="datetimeFigureOut">
              <a:rPr lang="en-US" smtClean="0"/>
              <a:t>6/12/2024</a:t>
            </a:fld>
            <a:endParaRPr lang="en-US"/>
          </a:p>
        </p:txBody>
      </p:sp>
      <p:sp>
        <p:nvSpPr>
          <p:cNvPr id="5" name="Footer Placeholder 4">
            <a:extLst>
              <a:ext uri="{FF2B5EF4-FFF2-40B4-BE49-F238E27FC236}">
                <a16:creationId xmlns:a16="http://schemas.microsoft.com/office/drawing/2014/main" id="{D24F4E5D-3CDA-C803-095E-A3EFA8EDC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11066-AAC3-114F-8A6B-D01C1150B196}"/>
              </a:ext>
            </a:extLst>
          </p:cNvPr>
          <p:cNvSpPr>
            <a:spLocks noGrp="1"/>
          </p:cNvSpPr>
          <p:nvPr>
            <p:ph type="sldNum" sz="quarter" idx="12"/>
          </p:nvPr>
        </p:nvSpPr>
        <p:spPr/>
        <p:txBody>
          <a:bodyPr/>
          <a:lstStyle/>
          <a:p>
            <a:fld id="{AC0D466D-21E3-4C39-A849-CBB913E4C84D}" type="slidenum">
              <a:rPr lang="en-US" smtClean="0"/>
              <a:t>‹#›</a:t>
            </a:fld>
            <a:endParaRPr lang="en-US"/>
          </a:p>
        </p:txBody>
      </p:sp>
    </p:spTree>
    <p:extLst>
      <p:ext uri="{BB962C8B-B14F-4D97-AF65-F5344CB8AC3E}">
        <p14:creationId xmlns:p14="http://schemas.microsoft.com/office/powerpoint/2010/main" val="1016004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3401949"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785865" y="1447800"/>
            <a:ext cx="5197351"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5256" y="3129284"/>
            <a:ext cx="3401949"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5" name="Footer Placeholder 5"/>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6"/>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87925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51358"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58967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9" y="4800587"/>
            <a:ext cx="8827956"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4362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99933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5214" y="1447800"/>
            <a:ext cx="8001399" cy="2323374"/>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930905" y="3771174"/>
            <a:ext cx="7281545"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
        <p:nvSpPr>
          <p:cNvPr id="12" name="TextBox 11"/>
          <p:cNvSpPr txBox="1"/>
          <p:nvPr/>
        </p:nvSpPr>
        <p:spPr>
          <a:xfrm>
            <a:off x="898532" y="971255"/>
            <a:ext cx="802121"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9332922" y="2613789"/>
            <a:ext cx="802121"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776234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7" y="3124201"/>
            <a:ext cx="8827959"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40759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633114" y="1981200"/>
            <a:ext cx="2947633"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874117" y="2667000"/>
            <a:ext cx="294756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4"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70411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652633" y="4827215"/>
            <a:ext cx="2940816"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889036" y="4827214"/>
            <a:ext cx="293517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7126556"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7126434" y="4827212"/>
            <a:ext cx="293676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4"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83904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864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8" y="430217"/>
            <a:ext cx="1753057"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1195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95FF-9C45-CB65-C8B3-219E096E01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F1BFCB-5BF0-FCB0-9E51-7619A1041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27252A-F3A9-C7E9-D206-21B6A3BC8B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6296E9-1C32-17B4-9190-A2D6DB949BB6}"/>
              </a:ext>
            </a:extLst>
          </p:cNvPr>
          <p:cNvSpPr>
            <a:spLocks noGrp="1"/>
          </p:cNvSpPr>
          <p:nvPr>
            <p:ph type="dt" sz="half" idx="10"/>
          </p:nvPr>
        </p:nvSpPr>
        <p:spPr/>
        <p:txBody>
          <a:bodyPr/>
          <a:lstStyle/>
          <a:p>
            <a:fld id="{85798239-0DDA-4192-B69D-20C2D8B053E9}" type="datetimeFigureOut">
              <a:rPr lang="en-US" smtClean="0"/>
              <a:t>6/12/2024</a:t>
            </a:fld>
            <a:endParaRPr lang="en-US"/>
          </a:p>
        </p:txBody>
      </p:sp>
      <p:sp>
        <p:nvSpPr>
          <p:cNvPr id="6" name="Footer Placeholder 5">
            <a:extLst>
              <a:ext uri="{FF2B5EF4-FFF2-40B4-BE49-F238E27FC236}">
                <a16:creationId xmlns:a16="http://schemas.microsoft.com/office/drawing/2014/main" id="{C873DB32-465D-52B3-B2BC-DE88550AC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671CC-0FD0-535D-C7DA-03FCCF07E3EB}"/>
              </a:ext>
            </a:extLst>
          </p:cNvPr>
          <p:cNvSpPr>
            <a:spLocks noGrp="1"/>
          </p:cNvSpPr>
          <p:nvPr>
            <p:ph type="sldNum" sz="quarter" idx="12"/>
          </p:nvPr>
        </p:nvSpPr>
        <p:spPr/>
        <p:txBody>
          <a:bodyPr/>
          <a:lstStyle/>
          <a:p>
            <a:fld id="{AC0D466D-21E3-4C39-A849-CBB913E4C84D}" type="slidenum">
              <a:rPr lang="en-US" smtClean="0"/>
              <a:t>‹#›</a:t>
            </a:fld>
            <a:endParaRPr lang="en-US"/>
          </a:p>
        </p:txBody>
      </p:sp>
    </p:spTree>
    <p:extLst>
      <p:ext uri="{BB962C8B-B14F-4D97-AF65-F5344CB8AC3E}">
        <p14:creationId xmlns:p14="http://schemas.microsoft.com/office/powerpoint/2010/main" val="2726012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2"/>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3"/>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15812544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3"/>
          <p:cNvSpPr>
            <a:spLocks noGrp="1" noChangeArrowheads="1"/>
          </p:cNvSpPr>
          <p:nvPr>
            <p:ph type="sldNum" sz="quarter" idx="11"/>
          </p:nvPr>
        </p:nvSpPr>
        <p:spPr>
          <a:ln/>
        </p:spPr>
        <p:txBody>
          <a:bodyPr/>
          <a:lstStyle>
            <a:lvl1pPr>
              <a:defRPr/>
            </a:lvl1pPr>
          </a:lstStyle>
          <a:p>
            <a:pPr>
              <a:defRPr/>
            </a:pPr>
            <a:fld id="{D43C0DFE-D226-43EF-81CD-4E4FC7899A98}"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807623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3"/>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11670708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F7969382-9A9A-4444-809D-1B50BC23FC2A}" type="datetimeFigureOut">
              <a:rPr lang="en-US" smtClean="0"/>
              <a:pPr>
                <a:defRPr/>
              </a:pPr>
              <a:t>6/12/2024</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234DDC57-ED05-4251-AA7D-BDA3929BFF7F}" type="slidenum">
              <a:rPr lang="en-US" smtClean="0"/>
              <a:pPr>
                <a:defRPr/>
              </a:pPr>
              <a:t>‹#›</a:t>
            </a:fld>
            <a:endParaRPr lang="en-US" dirty="0"/>
          </a:p>
        </p:txBody>
      </p:sp>
    </p:spTree>
    <p:extLst>
      <p:ext uri="{BB962C8B-B14F-4D97-AF65-F5344CB8AC3E}">
        <p14:creationId xmlns:p14="http://schemas.microsoft.com/office/powerpoint/2010/main" val="2957870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r>
              <a:rPr lang="en-US"/>
              <a:t>As of: </a:t>
            </a:r>
          </a:p>
        </p:txBody>
      </p:sp>
      <p:sp>
        <p:nvSpPr>
          <p:cNvPr id="8" name="Rectangle 3"/>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383383379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r>
              <a:rPr lang="en-US"/>
              <a:t>As of: </a:t>
            </a:r>
          </a:p>
        </p:txBody>
      </p:sp>
      <p:sp>
        <p:nvSpPr>
          <p:cNvPr id="4" name="Rectangle 3"/>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35687665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r>
              <a:rPr lang="en-US"/>
              <a:t>As of: </a:t>
            </a:r>
          </a:p>
        </p:txBody>
      </p:sp>
      <p:sp>
        <p:nvSpPr>
          <p:cNvPr id="3" name="Rectangle 3"/>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940272098"/>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r>
              <a:rPr lang="en-US"/>
              <a:t>As of: </a:t>
            </a:r>
          </a:p>
        </p:txBody>
      </p:sp>
      <p:sp>
        <p:nvSpPr>
          <p:cNvPr id="6" name="Rectangle 3"/>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147677409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r>
              <a:rPr lang="en-US"/>
              <a:t>As of: </a:t>
            </a:r>
          </a:p>
        </p:txBody>
      </p:sp>
      <p:sp>
        <p:nvSpPr>
          <p:cNvPr id="6" name="Rectangle 3"/>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1881438752"/>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3"/>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11477026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6F0C-F1B2-8D07-2CE6-490D33BAEC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5AD97B-981A-691B-A8AF-C48BA517F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6F8D4D-3891-5CE2-C5E7-704823A989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4585B-321C-C290-BA93-6E0E8BDF3E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96F11A-0370-35C6-89FF-EAE3667D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40E22-8648-DA64-432A-F0AD67747816}"/>
              </a:ext>
            </a:extLst>
          </p:cNvPr>
          <p:cNvSpPr>
            <a:spLocks noGrp="1"/>
          </p:cNvSpPr>
          <p:nvPr>
            <p:ph type="dt" sz="half" idx="10"/>
          </p:nvPr>
        </p:nvSpPr>
        <p:spPr/>
        <p:txBody>
          <a:bodyPr/>
          <a:lstStyle/>
          <a:p>
            <a:fld id="{85798239-0DDA-4192-B69D-20C2D8B053E9}" type="datetimeFigureOut">
              <a:rPr lang="en-US" smtClean="0"/>
              <a:t>6/12/2024</a:t>
            </a:fld>
            <a:endParaRPr lang="en-US"/>
          </a:p>
        </p:txBody>
      </p:sp>
      <p:sp>
        <p:nvSpPr>
          <p:cNvPr id="8" name="Footer Placeholder 7">
            <a:extLst>
              <a:ext uri="{FF2B5EF4-FFF2-40B4-BE49-F238E27FC236}">
                <a16:creationId xmlns:a16="http://schemas.microsoft.com/office/drawing/2014/main" id="{39D9B12D-86ED-05F2-995B-A5D7DEB4E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8BA2B7-7991-B77E-7AA3-6A227760D2B3}"/>
              </a:ext>
            </a:extLst>
          </p:cNvPr>
          <p:cNvSpPr>
            <a:spLocks noGrp="1"/>
          </p:cNvSpPr>
          <p:nvPr>
            <p:ph type="sldNum" sz="quarter" idx="12"/>
          </p:nvPr>
        </p:nvSpPr>
        <p:spPr/>
        <p:txBody>
          <a:bodyPr/>
          <a:lstStyle/>
          <a:p>
            <a:fld id="{AC0D466D-21E3-4C39-A849-CBB913E4C84D}" type="slidenum">
              <a:rPr lang="en-US" smtClean="0"/>
              <a:t>‹#›</a:t>
            </a:fld>
            <a:endParaRPr lang="en-US"/>
          </a:p>
        </p:txBody>
      </p:sp>
    </p:spTree>
    <p:extLst>
      <p:ext uri="{BB962C8B-B14F-4D97-AF65-F5344CB8AC3E}">
        <p14:creationId xmlns:p14="http://schemas.microsoft.com/office/powerpoint/2010/main" val="1515046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3"/>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256646351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r>
              <a:rPr lang="en-US"/>
              <a:t>As of: </a:t>
            </a:r>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lgn="ctr">
              <a:defRPr sz="2400" b="1">
                <a:solidFill>
                  <a:srgbClr val="000000"/>
                </a:solidFill>
                <a:latin typeface="Tahoma" pitchFamily="34" charset="0"/>
              </a:defRPr>
            </a:lvl1pPr>
          </a:lstStyle>
          <a:p>
            <a:pPr>
              <a:defRPr/>
            </a:pPr>
            <a:endParaRPr lang="en-US" dirty="0"/>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188329571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195919" y="-61910"/>
            <a:ext cx="9800167" cy="646331"/>
          </a:xfrm>
          <a:prstGeom prst="rect">
            <a:avLst/>
          </a:prstGeom>
          <a:noFill/>
          <a:ln>
            <a:noFill/>
          </a:ln>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defRPr/>
            </a:pPr>
            <a:r>
              <a:rPr lang="en-US" sz="3600" b="1" i="1">
                <a:solidFill>
                  <a:srgbClr val="000000"/>
                </a:solidFill>
              </a:rPr>
              <a:t>52d Medical Group</a:t>
            </a:r>
          </a:p>
        </p:txBody>
      </p:sp>
      <p:sp>
        <p:nvSpPr>
          <p:cNvPr id="4" name="TextBox 3"/>
          <p:cNvSpPr txBox="1">
            <a:spLocks noChangeArrowheads="1"/>
          </p:cNvSpPr>
          <p:nvPr/>
        </p:nvSpPr>
        <p:spPr bwMode="auto">
          <a:xfrm>
            <a:off x="2705103" y="571500"/>
            <a:ext cx="6769100" cy="400110"/>
          </a:xfrm>
          <a:prstGeom prst="rect">
            <a:avLst/>
          </a:prstGeom>
          <a:noFill/>
          <a:ln>
            <a:noFill/>
          </a:ln>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defRPr/>
            </a:pPr>
            <a:r>
              <a:rPr lang="en-US" sz="2000" i="1" kern="1200" dirty="0">
                <a:solidFill>
                  <a:schemeClr val="tx1"/>
                </a:solidFill>
                <a:effectLst/>
                <a:latin typeface="Arial" charset="0"/>
                <a:ea typeface="+mn-ea"/>
                <a:cs typeface="Arial" charset="0"/>
              </a:rPr>
              <a:t>Saber Medics.  Trusted, Ready!</a:t>
            </a:r>
            <a:endParaRPr lang="en-US" sz="2000" i="1" dirty="0">
              <a:solidFill>
                <a:srgbClr val="000066"/>
              </a:solidFill>
            </a:endParaRPr>
          </a:p>
        </p:txBody>
      </p:sp>
      <p:cxnSp>
        <p:nvCxnSpPr>
          <p:cNvPr id="5" name="Straight Connector 4"/>
          <p:cNvCxnSpPr/>
          <p:nvPr/>
        </p:nvCxnSpPr>
        <p:spPr bwMode="auto">
          <a:xfrm>
            <a:off x="1245333" y="568234"/>
            <a:ext cx="9614263" cy="1588"/>
          </a:xfrm>
          <a:prstGeom prst="line">
            <a:avLst/>
          </a:prstGeom>
          <a:solidFill>
            <a:schemeClr val="accent1"/>
          </a:solidFill>
          <a:ln w="76200" cap="flat" cmpd="sng" algn="ctr">
            <a:gradFill flip="none" rotWithShape="1">
              <a:gsLst>
                <a:gs pos="0">
                  <a:schemeClr val="accent2">
                    <a:lumMod val="75000"/>
                  </a:schemeClr>
                </a:gs>
                <a:gs pos="50000">
                  <a:schemeClr val="accent2">
                    <a:lumMod val="75000"/>
                  </a:schemeClr>
                </a:gs>
                <a:gs pos="100000">
                  <a:schemeClr val="bg1">
                    <a:lumMod val="95000"/>
                  </a:schemeClr>
                </a:gs>
              </a:gsLst>
              <a:lin ang="0" scaled="1"/>
              <a:tileRect/>
            </a:gradFill>
            <a:prstDash val="solid"/>
            <a:round/>
            <a:headEnd type="none" w="med" len="med"/>
            <a:tailEnd type="none" w="med" len="med"/>
          </a:ln>
          <a:effectLst/>
        </p:spPr>
      </p:cxnSp>
      <p:sp>
        <p:nvSpPr>
          <p:cNvPr id="50191" name="Rectangle 15"/>
          <p:cNvSpPr>
            <a:spLocks noGrp="1" noChangeArrowheads="1"/>
          </p:cNvSpPr>
          <p:nvPr>
            <p:ph type="ctrTitle"/>
          </p:nvPr>
        </p:nvSpPr>
        <p:spPr>
          <a:xfrm>
            <a:off x="426363" y="1962150"/>
            <a:ext cx="11315700" cy="1600200"/>
          </a:xfrm>
        </p:spPr>
        <p:txBody>
          <a:bodyPr/>
          <a:lstStyle>
            <a:lvl1pPr algn="ctr">
              <a:defRPr sz="4400" i="0"/>
            </a:lvl1pPr>
          </a:lstStyle>
          <a:p>
            <a:r>
              <a:rPr lang="en-US"/>
              <a:t>Click to edit Master title style</a:t>
            </a:r>
            <a:endParaRPr lang="en-US" dirty="0"/>
          </a:p>
        </p:txBody>
      </p:sp>
      <p:sp>
        <p:nvSpPr>
          <p:cNvPr id="7" name="Rectangle 6"/>
          <p:cNvSpPr>
            <a:spLocks noGrp="1" noChangeArrowheads="1"/>
          </p:cNvSpPr>
          <p:nvPr>
            <p:ph type="dt" sz="half" idx="10"/>
          </p:nvPr>
        </p:nvSpPr>
        <p:spPr/>
        <p:txBody>
          <a:bodyPr/>
          <a:lstStyle>
            <a:lvl1pPr>
              <a:defRPr/>
            </a:lvl1pPr>
          </a:lstStyle>
          <a:p>
            <a:pPr>
              <a:defRPr/>
            </a:pPr>
            <a:r>
              <a:rPr lang="en-US"/>
              <a:t>As of: </a:t>
            </a:r>
          </a:p>
        </p:txBody>
      </p:sp>
      <p:sp>
        <p:nvSpPr>
          <p:cNvPr id="8" name="Rectangle 7"/>
          <p:cNvSpPr>
            <a:spLocks noGrp="1" noChangeArrowheads="1"/>
          </p:cNvSpPr>
          <p:nvPr>
            <p:ph type="sldNum" sz="quarter" idx="11"/>
          </p:nvPr>
        </p:nvSpPr>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562" y="3881441"/>
            <a:ext cx="35433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420705"/>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1027"/>
          <p:cNvSpPr>
            <a:spLocks noGrp="1" noChangeArrowheads="1"/>
          </p:cNvSpPr>
          <p:nvPr>
            <p:ph type="dt" sz="half" idx="10"/>
          </p:nvPr>
        </p:nvSpPr>
        <p:spPr>
          <a:ln/>
        </p:spPr>
        <p:txBody>
          <a:bodyPr/>
          <a:lstStyle>
            <a:lvl1pPr>
              <a:defRPr/>
            </a:lvl1pPr>
          </a:lstStyle>
          <a:p>
            <a:pPr>
              <a:defRPr/>
            </a:pPr>
            <a:r>
              <a:rPr lang="en-US"/>
              <a:t>As of: </a:t>
            </a:r>
          </a:p>
        </p:txBody>
      </p:sp>
      <p:sp>
        <p:nvSpPr>
          <p:cNvPr id="4" name="Rectangle 1028"/>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198718810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1027"/>
          <p:cNvSpPr>
            <a:spLocks noGrp="1" noChangeArrowheads="1"/>
          </p:cNvSpPr>
          <p:nvPr>
            <p:ph type="dt" sz="half" idx="10"/>
          </p:nvPr>
        </p:nvSpPr>
        <p:spPr>
          <a:ln/>
        </p:spPr>
        <p:txBody>
          <a:bodyPr/>
          <a:lstStyle>
            <a:lvl1pPr>
              <a:defRPr/>
            </a:lvl1pPr>
          </a:lstStyle>
          <a:p>
            <a:pPr>
              <a:defRPr/>
            </a:pPr>
            <a:r>
              <a:rPr lang="en-US"/>
              <a:t>As of: </a:t>
            </a:r>
          </a:p>
        </p:txBody>
      </p:sp>
      <p:sp>
        <p:nvSpPr>
          <p:cNvPr id="4" name="Rectangle 1028"/>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2889146715"/>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046"/>
          <p:cNvSpPr>
            <a:spLocks noGrp="1" noChangeArrowheads="1"/>
          </p:cNvSpPr>
          <p:nvPr>
            <p:ph type="dt" sz="half" idx="10"/>
          </p:nvPr>
        </p:nvSpPr>
        <p:spPr>
          <a:ln/>
        </p:spPr>
        <p:txBody>
          <a:bodyPr/>
          <a:lstStyle>
            <a:lvl1pPr>
              <a:defRPr/>
            </a:lvl1pPr>
          </a:lstStyle>
          <a:p>
            <a:pPr>
              <a:defRPr/>
            </a:pPr>
            <a:r>
              <a:rPr lang="en-US"/>
              <a:t>As of: </a:t>
            </a:r>
          </a:p>
        </p:txBody>
      </p:sp>
      <p:sp>
        <p:nvSpPr>
          <p:cNvPr id="3" name="Rectangle 1047"/>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162852"/>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2218267" y="76200"/>
            <a:ext cx="9525001" cy="1143000"/>
          </a:xfrm>
        </p:spPr>
        <p:txBody>
          <a:bodyPr/>
          <a:lstStyle/>
          <a:p>
            <a:r>
              <a:rPr lang="en-US"/>
              <a:t>Click to edit Master title style</a:t>
            </a:r>
          </a:p>
        </p:txBody>
      </p:sp>
      <p:sp>
        <p:nvSpPr>
          <p:cNvPr id="3" name="Rectangle 1046"/>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1047"/>
          <p:cNvSpPr>
            <a:spLocks noGrp="1" noChangeArrowheads="1"/>
          </p:cNvSpPr>
          <p:nvPr>
            <p:ph type="sldNum" sz="quarter" idx="11"/>
          </p:nvPr>
        </p:nvSpPr>
        <p:spPr>
          <a:ln/>
        </p:spPr>
        <p:txBody>
          <a:bodyPr/>
          <a:lstStyle>
            <a:lvl1pPr>
              <a:defRPr/>
            </a:lvl1pPr>
          </a:lstStyle>
          <a:p>
            <a:pPr>
              <a:defRPr/>
            </a:pPr>
            <a:fld id="{2ABE34CC-EEDA-48B4-A132-CCC06FBFA64F}"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2029758708"/>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8" descr="S:\52fw\external\PA\Multimedia\Graphics Templates\Shields\52 FW\3D 52FW.gif"/>
          <p:cNvPicPr>
            <a:picLocks noChangeAspect="1" noChangeArrowheads="1"/>
          </p:cNvPicPr>
          <p:nvPr userDrawn="1"/>
        </p:nvPicPr>
        <p:blipFill>
          <a:blip r:embed="rId2" cstate="print"/>
          <a:srcRect/>
          <a:stretch>
            <a:fillRect/>
          </a:stretch>
        </p:blipFill>
        <p:spPr bwMode="auto">
          <a:xfrm>
            <a:off x="493187" y="3511550"/>
            <a:ext cx="3735916" cy="2781300"/>
          </a:xfrm>
          <a:prstGeom prst="rect">
            <a:avLst/>
          </a:prstGeom>
          <a:noFill/>
          <a:ln w="9525">
            <a:noFill/>
            <a:miter lim="800000"/>
            <a:headEnd/>
            <a:tailEnd/>
          </a:ln>
        </p:spPr>
      </p:pic>
      <p:sp>
        <p:nvSpPr>
          <p:cNvPr id="4" name="Line 5"/>
          <p:cNvSpPr>
            <a:spLocks noChangeShapeType="1"/>
          </p:cNvSpPr>
          <p:nvPr userDrawn="1"/>
        </p:nvSpPr>
        <p:spPr bwMode="auto">
          <a:xfrm>
            <a:off x="508000" y="-10326688"/>
            <a:ext cx="11176000" cy="0"/>
          </a:xfrm>
          <a:prstGeom prst="line">
            <a:avLst/>
          </a:prstGeom>
          <a:noFill/>
          <a:ln w="63500">
            <a:gradFill flip="none" rotWithShape="1">
              <a:gsLst>
                <a:gs pos="0">
                  <a:schemeClr val="bg1"/>
                </a:gs>
                <a:gs pos="25000">
                  <a:schemeClr val="accent2">
                    <a:lumMod val="75000"/>
                  </a:schemeClr>
                </a:gs>
                <a:gs pos="75000">
                  <a:schemeClr val="accent2">
                    <a:lumMod val="75000"/>
                  </a:schemeClr>
                </a:gs>
                <a:gs pos="100000">
                  <a:schemeClr val="bg1">
                    <a:lumMod val="95000"/>
                  </a:schemeClr>
                </a:gs>
              </a:gsLst>
              <a:lin ang="10800000" scaled="1"/>
              <a:tileRect/>
            </a:gradFill>
            <a:round/>
            <a:headEnd/>
            <a:tailEnd/>
          </a:ln>
          <a:effectLst/>
        </p:spPr>
        <p:txBody>
          <a:bodyPr wrap="none" anchor="ctr"/>
          <a:lstStyle/>
          <a:p>
            <a:pPr algn="ctr" eaLnBrk="0" hangingPunct="0">
              <a:defRPr/>
            </a:pPr>
            <a:endParaRPr lang="en-US" sz="1800" dirty="0">
              <a:latin typeface="Arial" pitchFamily="34" charset="0"/>
            </a:endParaRPr>
          </a:p>
        </p:txBody>
      </p:sp>
      <p:sp>
        <p:nvSpPr>
          <p:cNvPr id="5" name="TextBox 4"/>
          <p:cNvSpPr txBox="1"/>
          <p:nvPr userDrawn="1"/>
        </p:nvSpPr>
        <p:spPr>
          <a:xfrm>
            <a:off x="1195921" y="-1587"/>
            <a:ext cx="9800167" cy="646331"/>
          </a:xfrm>
          <a:prstGeom prst="rect">
            <a:avLst/>
          </a:prstGeom>
          <a:noFill/>
        </p:spPr>
        <p:txBody>
          <a:bodyPr>
            <a:spAutoFit/>
          </a:bodyPr>
          <a:lstStyle/>
          <a:p>
            <a:pPr algn="ctr" eaLnBrk="0" hangingPunct="0">
              <a:defRPr/>
            </a:pPr>
            <a:r>
              <a:rPr lang="en-US" sz="3600" b="1" i="1" dirty="0">
                <a:latin typeface="Arial" pitchFamily="34" charset="0"/>
                <a:cs typeface="Arial" pitchFamily="34" charset="0"/>
              </a:rPr>
              <a:t>52d Fighter Wing</a:t>
            </a:r>
          </a:p>
        </p:txBody>
      </p:sp>
      <p:sp>
        <p:nvSpPr>
          <p:cNvPr id="6" name="TextBox 5"/>
          <p:cNvSpPr txBox="1"/>
          <p:nvPr userDrawn="1"/>
        </p:nvSpPr>
        <p:spPr>
          <a:xfrm>
            <a:off x="2705105" y="669925"/>
            <a:ext cx="6769100" cy="400110"/>
          </a:xfrm>
          <a:prstGeom prst="rect">
            <a:avLst/>
          </a:prstGeom>
          <a:noFill/>
        </p:spPr>
        <p:txBody>
          <a:bodyPr>
            <a:spAutoFit/>
          </a:bodyPr>
          <a:lstStyle/>
          <a:p>
            <a:pPr algn="ctr" eaLnBrk="0" hangingPunct="0">
              <a:defRPr/>
            </a:pPr>
            <a:r>
              <a:rPr lang="en-US" sz="2000" b="1" i="1" dirty="0">
                <a:latin typeface="Century Schoolbook" pitchFamily="18" charset="0"/>
              </a:rPr>
              <a:t>Mission</a:t>
            </a:r>
            <a:r>
              <a:rPr lang="en-US" sz="2000" b="1" i="1" baseline="0" dirty="0">
                <a:latin typeface="Century Schoolbook" pitchFamily="18" charset="0"/>
              </a:rPr>
              <a:t>     Airmen     Community</a:t>
            </a:r>
            <a:endParaRPr lang="en-US" sz="2000" b="1" i="1" dirty="0">
              <a:latin typeface="Century Schoolbook" pitchFamily="18" charset="0"/>
            </a:endParaRPr>
          </a:p>
        </p:txBody>
      </p:sp>
      <p:cxnSp>
        <p:nvCxnSpPr>
          <p:cNvPr id="7" name="Straight Connector 6"/>
          <p:cNvCxnSpPr/>
          <p:nvPr userDrawn="1"/>
        </p:nvCxnSpPr>
        <p:spPr bwMode="auto">
          <a:xfrm>
            <a:off x="1293458" y="664482"/>
            <a:ext cx="9614263" cy="1588"/>
          </a:xfrm>
          <a:prstGeom prst="line">
            <a:avLst/>
          </a:prstGeom>
          <a:solidFill>
            <a:schemeClr val="accent1"/>
          </a:solidFill>
          <a:ln w="76200" cap="flat" cmpd="sng" algn="ctr">
            <a:gradFill flip="none" rotWithShape="1">
              <a:gsLst>
                <a:gs pos="0">
                  <a:schemeClr val="accent2">
                    <a:lumMod val="75000"/>
                  </a:schemeClr>
                </a:gs>
                <a:gs pos="50000">
                  <a:schemeClr val="accent2">
                    <a:lumMod val="75000"/>
                  </a:schemeClr>
                </a:gs>
                <a:gs pos="100000">
                  <a:schemeClr val="bg1">
                    <a:lumMod val="95000"/>
                  </a:schemeClr>
                </a:gs>
              </a:gsLst>
              <a:lin ang="0" scaled="1"/>
              <a:tileRect/>
            </a:gradFill>
            <a:prstDash val="solid"/>
            <a:round/>
            <a:headEnd type="none" w="med" len="med"/>
            <a:tailEnd type="none" w="med" len="med"/>
          </a:ln>
          <a:effectLst/>
        </p:spPr>
      </p:cxnSp>
      <p:sp>
        <p:nvSpPr>
          <p:cNvPr id="50191" name="Rectangle 15"/>
          <p:cNvSpPr>
            <a:spLocks noGrp="1" noChangeArrowheads="1"/>
          </p:cNvSpPr>
          <p:nvPr>
            <p:ph type="ctrTitle"/>
          </p:nvPr>
        </p:nvSpPr>
        <p:spPr>
          <a:xfrm>
            <a:off x="426365" y="1962150"/>
            <a:ext cx="11315700" cy="1600200"/>
          </a:xfrm>
        </p:spPr>
        <p:txBody>
          <a:bodyPr/>
          <a:lstStyle>
            <a:lvl1pPr algn="ctr">
              <a:defRPr sz="4400" i="0"/>
            </a:lvl1pPr>
          </a:lstStyle>
          <a:p>
            <a:r>
              <a:rPr lang="en-US" dirty="0"/>
              <a:t>Click to edit Master title style</a:t>
            </a:r>
          </a:p>
        </p:txBody>
      </p:sp>
      <p:sp>
        <p:nvSpPr>
          <p:cNvPr id="8" name="Rectangle 7"/>
          <p:cNvSpPr>
            <a:spLocks noGrp="1" noChangeArrowheads="1"/>
          </p:cNvSpPr>
          <p:nvPr>
            <p:ph type="dt" sz="half" idx="10"/>
          </p:nvPr>
        </p:nvSpPr>
        <p:spPr/>
        <p:txBody>
          <a:bodyPr/>
          <a:lstStyle>
            <a:lvl1pPr>
              <a:defRPr/>
            </a:lvl1pPr>
          </a:lstStyle>
          <a:p>
            <a:pPr>
              <a:defRPr/>
            </a:pPr>
            <a:r>
              <a:rPr lang="en-US" dirty="0"/>
              <a:t>As of: </a:t>
            </a:r>
          </a:p>
        </p:txBody>
      </p:sp>
      <p:sp>
        <p:nvSpPr>
          <p:cNvPr id="9" name="Rectangle 8"/>
          <p:cNvSpPr>
            <a:spLocks noGrp="1" noChangeArrowheads="1"/>
          </p:cNvSpPr>
          <p:nvPr>
            <p:ph type="sldNum" sz="quarter" idx="11"/>
          </p:nvPr>
        </p:nvSpPr>
        <p:spPr/>
        <p:txBody>
          <a:bodyPr/>
          <a:lstStyle>
            <a:lvl1pPr>
              <a:defRPr/>
            </a:lvl1pPr>
          </a:lstStyle>
          <a:p>
            <a:pPr>
              <a:defRPr/>
            </a:pPr>
            <a:fld id="{ECD426B9-174D-409E-8E47-FDF4E66C6DBE}"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3004647718"/>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301" y="1541046"/>
            <a:ext cx="11197167" cy="41258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7"/>
          <p:cNvSpPr>
            <a:spLocks noGrp="1" noChangeArrowheads="1"/>
          </p:cNvSpPr>
          <p:nvPr>
            <p:ph type="dt" sz="half" idx="10"/>
          </p:nvPr>
        </p:nvSpPr>
        <p:spPr>
          <a:ln/>
        </p:spPr>
        <p:txBody>
          <a:bodyPr/>
          <a:lstStyle>
            <a:lvl1pPr>
              <a:defRPr/>
            </a:lvl1pPr>
          </a:lstStyle>
          <a:p>
            <a:pPr>
              <a:defRPr/>
            </a:pPr>
            <a:r>
              <a:rPr lang="en-US" dirty="0"/>
              <a:t>As of: </a:t>
            </a:r>
          </a:p>
        </p:txBody>
      </p:sp>
      <p:sp>
        <p:nvSpPr>
          <p:cNvPr id="5" name="Rectangle 1028"/>
          <p:cNvSpPr>
            <a:spLocks noGrp="1" noChangeArrowheads="1"/>
          </p:cNvSpPr>
          <p:nvPr>
            <p:ph type="sldNum" sz="quarter" idx="11"/>
          </p:nvPr>
        </p:nvSpPr>
        <p:spPr>
          <a:ln/>
        </p:spPr>
        <p:txBody>
          <a:bodyPr/>
          <a:lstStyle>
            <a:lvl1pPr>
              <a:defRPr/>
            </a:lvl1pPr>
          </a:lstStyle>
          <a:p>
            <a:pPr>
              <a:defRPr/>
            </a:pPr>
            <a:fld id="{DF53D419-F748-406A-9E31-9BEACF35F250}" type="slidenum">
              <a:rPr lang="en-US"/>
              <a:pPr>
                <a:defRPr/>
              </a:pPr>
              <a:t>‹#›</a:t>
            </a:fld>
            <a:endParaRPr lang="en-US" dirty="0">
              <a:solidFill>
                <a:schemeClr val="bg2"/>
              </a:solidFill>
            </a:endParaRPr>
          </a:p>
        </p:txBody>
      </p:sp>
    </p:spTree>
    <p:extLst>
      <p:ext uri="{BB962C8B-B14F-4D97-AF65-F5344CB8AC3E}">
        <p14:creationId xmlns:p14="http://schemas.microsoft.com/office/powerpoint/2010/main" val="1112360011"/>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508000" y="6424304"/>
            <a:ext cx="11176000" cy="0"/>
          </a:xfrm>
          <a:prstGeom prst="line">
            <a:avLst/>
          </a:prstGeom>
          <a:noFill/>
          <a:ln w="57150">
            <a:solidFill>
              <a:srgbClr val="000066"/>
            </a:solidFill>
            <a:round/>
            <a:headEnd/>
            <a:tailEnd/>
          </a:ln>
        </p:spPr>
        <p:txBody>
          <a:bodyPr wrap="none" anchor="ctr"/>
          <a:lstStyle/>
          <a:p>
            <a:pPr algn="ctr" eaLnBrk="0" hangingPunct="0">
              <a:defRPr/>
            </a:pPr>
            <a:endParaRPr lang="en-US" sz="1800" dirty="0">
              <a:solidFill>
                <a:srgbClr val="000000"/>
              </a:solidFill>
              <a:latin typeface="Arial"/>
            </a:endParaRPr>
          </a:p>
        </p:txBody>
      </p:sp>
      <p:sp>
        <p:nvSpPr>
          <p:cNvPr id="5" name="Line 5"/>
          <p:cNvSpPr>
            <a:spLocks noChangeShapeType="1"/>
          </p:cNvSpPr>
          <p:nvPr/>
        </p:nvSpPr>
        <p:spPr bwMode="auto">
          <a:xfrm>
            <a:off x="508000" y="1231900"/>
            <a:ext cx="11176000" cy="0"/>
          </a:xfrm>
          <a:prstGeom prst="line">
            <a:avLst/>
          </a:prstGeom>
          <a:noFill/>
          <a:ln w="57150">
            <a:solidFill>
              <a:srgbClr val="000066"/>
            </a:solidFill>
            <a:round/>
            <a:headEnd/>
            <a:tailEnd/>
          </a:ln>
        </p:spPr>
        <p:txBody>
          <a:bodyPr wrap="none" anchor="ctr"/>
          <a:lstStyle/>
          <a:p>
            <a:pPr algn="ctr" eaLnBrk="0" hangingPunct="0">
              <a:defRPr/>
            </a:pPr>
            <a:endParaRPr lang="en-US" sz="1800" dirty="0">
              <a:solidFill>
                <a:srgbClr val="000000"/>
              </a:solidFill>
              <a:latin typeface="Arial"/>
            </a:endParaRPr>
          </a:p>
        </p:txBody>
      </p:sp>
      <p:sp>
        <p:nvSpPr>
          <p:cNvPr id="6" name="Text Box 14"/>
          <p:cNvSpPr txBox="1">
            <a:spLocks noChangeArrowheads="1"/>
          </p:cNvSpPr>
          <p:nvPr/>
        </p:nvSpPr>
        <p:spPr bwMode="auto">
          <a:xfrm>
            <a:off x="1710520" y="351832"/>
            <a:ext cx="8770960" cy="646331"/>
          </a:xfrm>
          <a:prstGeom prst="rect">
            <a:avLst/>
          </a:prstGeom>
          <a:noFill/>
          <a:ln w="9525">
            <a:noFill/>
            <a:miter lim="800000"/>
            <a:headEnd/>
            <a:tailEnd/>
          </a:ln>
        </p:spPr>
        <p:txBody>
          <a:bodyPr wrap="square">
            <a:spAutoFit/>
          </a:bodyPr>
          <a:lstStyle/>
          <a:p>
            <a:pPr algn="ctr" eaLnBrk="0" hangingPunct="0">
              <a:defRPr/>
            </a:pPr>
            <a:r>
              <a:rPr lang="en-US" sz="3600" b="1" i="1" dirty="0">
                <a:solidFill>
                  <a:srgbClr val="002060"/>
                </a:solidFill>
                <a:latin typeface="Arial"/>
              </a:rPr>
              <a:t>52nd Fighter Wing</a:t>
            </a:r>
          </a:p>
        </p:txBody>
      </p:sp>
      <p:sp>
        <p:nvSpPr>
          <p:cNvPr id="50191" name="Rectangle 15"/>
          <p:cNvSpPr>
            <a:spLocks noGrp="1" noChangeArrowheads="1"/>
          </p:cNvSpPr>
          <p:nvPr>
            <p:ph type="ctrTitle"/>
          </p:nvPr>
        </p:nvSpPr>
        <p:spPr>
          <a:xfrm>
            <a:off x="512234" y="1962150"/>
            <a:ext cx="11171767" cy="1600200"/>
          </a:xfrm>
        </p:spPr>
        <p:txBody>
          <a:bodyPr/>
          <a:lstStyle>
            <a:lvl1pPr>
              <a:defRPr sz="4400" i="0"/>
            </a:lvl1pPr>
          </a:lstStyle>
          <a:p>
            <a:r>
              <a:rPr lang="en-US" dirty="0"/>
              <a:t>Click to edit Master title style</a:t>
            </a:r>
          </a:p>
        </p:txBody>
      </p:sp>
      <p:sp>
        <p:nvSpPr>
          <p:cNvPr id="11" name="Rectangle 10"/>
          <p:cNvSpPr>
            <a:spLocks noGrp="1" noChangeArrowheads="1"/>
          </p:cNvSpPr>
          <p:nvPr>
            <p:ph type="dt" sz="half" idx="10"/>
          </p:nvPr>
        </p:nvSpPr>
        <p:spPr/>
        <p:txBody>
          <a:bodyPr/>
          <a:lstStyle>
            <a:lvl1pPr>
              <a:defRPr>
                <a:solidFill>
                  <a:schemeClr val="bg1">
                    <a:lumMod val="65000"/>
                  </a:schemeClr>
                </a:solidFill>
              </a:defRPr>
            </a:lvl1pPr>
          </a:lstStyle>
          <a:p>
            <a:pPr>
              <a:defRPr/>
            </a:pPr>
            <a:r>
              <a:rPr lang="en-US" dirty="0">
                <a:solidFill>
                  <a:srgbClr val="FFFFFF">
                    <a:lumMod val="65000"/>
                  </a:srgbClr>
                </a:solidFill>
              </a:rPr>
              <a:t>As of: </a:t>
            </a:r>
          </a:p>
        </p:txBody>
      </p:sp>
      <p:sp>
        <p:nvSpPr>
          <p:cNvPr id="12" name="Rectangle 11"/>
          <p:cNvSpPr>
            <a:spLocks noGrp="1" noChangeArrowheads="1"/>
          </p:cNvSpPr>
          <p:nvPr>
            <p:ph type="sldNum" sz="quarter" idx="11"/>
          </p:nvPr>
        </p:nvSpPr>
        <p:spPr/>
        <p:txBody>
          <a:bodyPr/>
          <a:lstStyle>
            <a:lvl1pPr>
              <a:defRPr>
                <a:solidFill>
                  <a:schemeClr val="bg1">
                    <a:lumMod val="65000"/>
                  </a:schemeClr>
                </a:solidFill>
              </a:defRPr>
            </a:lvl1pPr>
          </a:lstStyle>
          <a:p>
            <a:pPr>
              <a:defRPr/>
            </a:pPr>
            <a:fld id="{F9EEB1FB-7596-4DAF-904A-CC8D28D19907}" type="slidenum">
              <a:rPr lang="en-US" smtClean="0">
                <a:solidFill>
                  <a:srgbClr val="FFFFFF">
                    <a:lumMod val="65000"/>
                  </a:srgbClr>
                </a:solidFill>
              </a:rPr>
              <a:pPr>
                <a:defRPr/>
              </a:pPr>
              <a:t>‹#›</a:t>
            </a:fld>
            <a:endParaRPr lang="en-US" dirty="0">
              <a:solidFill>
                <a:srgbClr val="FFFFFF">
                  <a:lumMod val="65000"/>
                </a:srgbClr>
              </a:solidFill>
            </a:endParaRPr>
          </a:p>
        </p:txBody>
      </p:sp>
      <p:pic>
        <p:nvPicPr>
          <p:cNvPr id="13" name="Picture 12" descr="S:\52fw\external\PA\Multimedia\Graphics Templates\Shields\52 FW\3D 52FW.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12234" y="3569412"/>
            <a:ext cx="3127169" cy="2387881"/>
          </a:xfrm>
          <a:prstGeom prst="rect">
            <a:avLst/>
          </a:prstGeom>
          <a:noFill/>
          <a:ln w="9525">
            <a:noFill/>
            <a:miter lim="800000"/>
            <a:headEnd/>
            <a:tailEnd/>
          </a:ln>
        </p:spPr>
      </p:pic>
      <p:pic>
        <p:nvPicPr>
          <p:cNvPr id="14" name="Picture 13" descr="V:\CCX\22.  Original and Master Graphics Products...(T033-20 R01.00)\22-17.  Logos and Emblems\USAFE Shield (legal).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82597" y="174006"/>
            <a:ext cx="1288865" cy="1005840"/>
          </a:xfrm>
          <a:prstGeom prst="rect">
            <a:avLst/>
          </a:prstGeom>
          <a:noFill/>
          <a:ln w="9525">
            <a:noFill/>
            <a:miter lim="800000"/>
            <a:headEnd/>
            <a:tailEnd/>
          </a:ln>
          <a:effectLst>
            <a:outerShdw blurRad="63500" dist="50800" dir="8100000" algn="tr" rotWithShape="0">
              <a:srgbClr val="000000">
                <a:alpha val="39999"/>
              </a:srgbClr>
            </a:outerShdw>
          </a:effectLst>
        </p:spPr>
      </p:pic>
      <p:pic>
        <p:nvPicPr>
          <p:cNvPr id="16" name="Picture 15" descr="S:\52fw\external\PA\Multimedia\Graphics Templates\Shields\52 FW\3D 52FW.gif"/>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91215" y="156913"/>
            <a:ext cx="1317252" cy="1005840"/>
          </a:xfrm>
          <a:prstGeom prst="rect">
            <a:avLst/>
          </a:prstGeom>
          <a:noFill/>
          <a:ln w="9525">
            <a:noFill/>
            <a:miter lim="800000"/>
            <a:headEnd/>
            <a:tailEnd/>
          </a:ln>
        </p:spPr>
      </p:pic>
    </p:spTree>
    <p:extLst>
      <p:ext uri="{BB962C8B-B14F-4D97-AF65-F5344CB8AC3E}">
        <p14:creationId xmlns:p14="http://schemas.microsoft.com/office/powerpoint/2010/main" val="148601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82F2-497D-1E2E-235B-45827D362D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B680DD-A8AB-1B24-94A9-0E7A0F574682}"/>
              </a:ext>
            </a:extLst>
          </p:cNvPr>
          <p:cNvSpPr>
            <a:spLocks noGrp="1"/>
          </p:cNvSpPr>
          <p:nvPr>
            <p:ph type="dt" sz="half" idx="10"/>
          </p:nvPr>
        </p:nvSpPr>
        <p:spPr/>
        <p:txBody>
          <a:bodyPr/>
          <a:lstStyle/>
          <a:p>
            <a:fld id="{85798239-0DDA-4192-B69D-20C2D8B053E9}" type="datetimeFigureOut">
              <a:rPr lang="en-US" smtClean="0"/>
              <a:t>6/12/2024</a:t>
            </a:fld>
            <a:endParaRPr lang="en-US"/>
          </a:p>
        </p:txBody>
      </p:sp>
      <p:sp>
        <p:nvSpPr>
          <p:cNvPr id="4" name="Footer Placeholder 3">
            <a:extLst>
              <a:ext uri="{FF2B5EF4-FFF2-40B4-BE49-F238E27FC236}">
                <a16:creationId xmlns:a16="http://schemas.microsoft.com/office/drawing/2014/main" id="{F0AE1D8B-6607-A6D2-706D-53DB7F565E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9BCA47-F10D-7B0E-521D-71331875280B}"/>
              </a:ext>
            </a:extLst>
          </p:cNvPr>
          <p:cNvSpPr>
            <a:spLocks noGrp="1"/>
          </p:cNvSpPr>
          <p:nvPr>
            <p:ph type="sldNum" sz="quarter" idx="12"/>
          </p:nvPr>
        </p:nvSpPr>
        <p:spPr/>
        <p:txBody>
          <a:bodyPr/>
          <a:lstStyle/>
          <a:p>
            <a:fld id="{AC0D466D-21E3-4C39-A849-CBB913E4C84D}" type="slidenum">
              <a:rPr lang="en-US" smtClean="0"/>
              <a:t>‹#›</a:t>
            </a:fld>
            <a:endParaRPr lang="en-US"/>
          </a:p>
        </p:txBody>
      </p:sp>
    </p:spTree>
    <p:extLst>
      <p:ext uri="{BB962C8B-B14F-4D97-AF65-F5344CB8AC3E}">
        <p14:creationId xmlns:p14="http://schemas.microsoft.com/office/powerpoint/2010/main" val="40999913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1027"/>
          <p:cNvSpPr>
            <a:spLocks noGrp="1" noChangeArrowheads="1"/>
          </p:cNvSpPr>
          <p:nvPr>
            <p:ph type="dt" sz="half" idx="10"/>
          </p:nvPr>
        </p:nvSpPr>
        <p:spPr/>
        <p:txBody>
          <a:bodyPr/>
          <a:lstStyle>
            <a:lvl1pPr>
              <a:defRPr/>
            </a:lvl1pPr>
          </a:lstStyle>
          <a:p>
            <a:pPr>
              <a:defRPr/>
            </a:pPr>
            <a:r>
              <a:rPr lang="en-US" dirty="0">
                <a:solidFill>
                  <a:srgbClr val="FFFFFF">
                    <a:lumMod val="65000"/>
                  </a:srgbClr>
                </a:solidFill>
              </a:rPr>
              <a:t>As of: </a:t>
            </a:r>
          </a:p>
        </p:txBody>
      </p:sp>
      <p:sp>
        <p:nvSpPr>
          <p:cNvPr id="5" name="Rectangle 1028"/>
          <p:cNvSpPr>
            <a:spLocks noGrp="1" noChangeArrowheads="1"/>
          </p:cNvSpPr>
          <p:nvPr>
            <p:ph type="sldNum" sz="quarter" idx="11"/>
          </p:nvPr>
        </p:nvSpPr>
        <p:spPr/>
        <p:txBody>
          <a:bodyPr/>
          <a:lstStyle>
            <a:lvl1pPr>
              <a:defRPr/>
            </a:lvl1pPr>
          </a:lstStyle>
          <a:p>
            <a:pPr>
              <a:defRPr/>
            </a:pPr>
            <a:fld id="{4A2A0551-FE31-429A-837A-C069BF7412C6}" type="slidenum">
              <a:rPr lang="en-US">
                <a:solidFill>
                  <a:srgbClr val="FFFFFF">
                    <a:lumMod val="65000"/>
                  </a:srgbClr>
                </a:solidFill>
              </a:rPr>
              <a:pPr>
                <a:defRPr/>
              </a:pPr>
              <a:t>‹#›</a:t>
            </a:fld>
            <a:endParaRPr lang="en-US" dirty="0">
              <a:solidFill>
                <a:srgbClr val="808080"/>
              </a:solidFill>
            </a:endParaRPr>
          </a:p>
        </p:txBody>
      </p:sp>
      <p:sp>
        <p:nvSpPr>
          <p:cNvPr id="7" name="Rectangle 1030"/>
          <p:cNvSpPr>
            <a:spLocks noGrp="1" noChangeArrowheads="1"/>
          </p:cNvSpPr>
          <p:nvPr>
            <p:ph type="title"/>
          </p:nvPr>
        </p:nvSpPr>
        <p:spPr bwMode="auto">
          <a:xfrm>
            <a:off x="1868018" y="96507"/>
            <a:ext cx="980254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 name="Rectangle 1040"/>
          <p:cNvSpPr>
            <a:spLocks noGrp="1" noChangeArrowheads="1"/>
          </p:cNvSpPr>
          <p:nvPr>
            <p:ph idx="1" hasCustomPrompt="1"/>
          </p:nvPr>
        </p:nvSpPr>
        <p:spPr bwMode="auto">
          <a:xfrm>
            <a:off x="494035" y="1445287"/>
            <a:ext cx="11192256" cy="4901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6538" indent="-236538" algn="l" rtl="0" eaLnBrk="0" fontAlgn="base" hangingPunct="0">
              <a:spcBef>
                <a:spcPts val="400"/>
              </a:spcBef>
              <a:spcAft>
                <a:spcPct val="0"/>
              </a:spcAft>
              <a:buClr>
                <a:srgbClr val="000066"/>
              </a:buClr>
              <a:buSzPct val="80000"/>
              <a:buFont typeface="Wingdings" pitchFamily="2" charset="2"/>
              <a:buChar char="n"/>
              <a:defRPr lang="en-US" sz="2400" b="1" i="0" dirty="0" smtClean="0">
                <a:solidFill>
                  <a:schemeClr val="tx1"/>
                </a:solidFill>
                <a:latin typeface="+mn-lt"/>
                <a:ea typeface="+mn-ea"/>
                <a:cs typeface="+mn-cs"/>
              </a:defRPr>
            </a:lvl1pPr>
            <a:lvl2pPr marL="520700" indent="-236538" algn="l" rtl="0" eaLnBrk="0" fontAlgn="base" hangingPunct="0">
              <a:spcBef>
                <a:spcPts val="400"/>
              </a:spcBef>
              <a:spcAft>
                <a:spcPct val="0"/>
              </a:spcAft>
              <a:buClr>
                <a:srgbClr val="000066"/>
              </a:buClr>
              <a:buSzPct val="80000"/>
              <a:buFont typeface="Wingdings" pitchFamily="2" charset="2"/>
              <a:buChar char="Ø"/>
              <a:defRPr lang="en-US" sz="2200" b="1" i="0" dirty="0" smtClean="0">
                <a:solidFill>
                  <a:schemeClr val="tx1"/>
                </a:solidFill>
                <a:latin typeface="+mn-lt"/>
                <a:ea typeface="+mn-ea"/>
                <a:cs typeface="+mn-cs"/>
              </a:defRPr>
            </a:lvl2pPr>
            <a:lvl3pPr marL="803275" indent="-234950" algn="l" rtl="0" eaLnBrk="0" fontAlgn="base" hangingPunct="0">
              <a:spcBef>
                <a:spcPts val="400"/>
              </a:spcBef>
              <a:spcAft>
                <a:spcPct val="0"/>
              </a:spcAft>
              <a:buClr>
                <a:srgbClr val="000066"/>
              </a:buClr>
              <a:buSzPct val="80000"/>
              <a:buFont typeface="Wingdings" pitchFamily="2" charset="2"/>
              <a:buChar char="q"/>
              <a:defRPr lang="en-US" sz="2000" b="1" i="0" dirty="0" smtClean="0">
                <a:solidFill>
                  <a:schemeClr val="tx1"/>
                </a:solidFill>
                <a:latin typeface="+mn-lt"/>
                <a:ea typeface="+mn-ea"/>
                <a:cs typeface="+mn-cs"/>
              </a:defRPr>
            </a:lvl3pPr>
            <a:lvl4pPr marL="1025525" indent="-222250" algn="l" rtl="0" eaLnBrk="0" fontAlgn="base" hangingPunct="0">
              <a:spcBef>
                <a:spcPts val="400"/>
              </a:spcBef>
              <a:spcAft>
                <a:spcPct val="0"/>
              </a:spcAft>
              <a:buClr>
                <a:srgbClr val="000066"/>
              </a:buClr>
              <a:buSzPct val="80000"/>
              <a:buFont typeface="Arial" pitchFamily="34" charset="0"/>
              <a:buChar char="-"/>
              <a:defRPr lang="en-US" sz="2000" b="1" i="0" dirty="0" smtClean="0">
                <a:solidFill>
                  <a:schemeClr val="tx1"/>
                </a:solidFill>
                <a:latin typeface="+mn-lt"/>
                <a:ea typeface="+mn-ea"/>
                <a:cs typeface="+mn-cs"/>
              </a:defRPr>
            </a:lvl4pPr>
            <a:lvl5pPr marL="1260475" indent="-234950" algn="l" rtl="0" eaLnBrk="0" fontAlgn="base" hangingPunct="0">
              <a:spcBef>
                <a:spcPts val="400"/>
              </a:spcBef>
              <a:spcAft>
                <a:spcPct val="0"/>
              </a:spcAft>
              <a:buClr>
                <a:srgbClr val="000066"/>
              </a:buClr>
              <a:buSzPct val="80000"/>
              <a:buFont typeface="Wingdings" pitchFamily="2" charset="2"/>
              <a:buChar char="n"/>
              <a:defRPr lang="en-US" sz="2000" b="0" i="0"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8" name="Text Box 1047"/>
          <p:cNvSpPr txBox="1">
            <a:spLocks noChangeArrowheads="1"/>
          </p:cNvSpPr>
          <p:nvPr userDrawn="1"/>
        </p:nvSpPr>
        <p:spPr bwMode="auto">
          <a:xfrm>
            <a:off x="575093" y="6477000"/>
            <a:ext cx="10846280" cy="276999"/>
          </a:xfrm>
          <a:prstGeom prst="rect">
            <a:avLst/>
          </a:prstGeom>
          <a:noFill/>
          <a:ln w="9525">
            <a:noFill/>
            <a:miter lim="800000"/>
            <a:headEnd/>
            <a:tailEnd/>
          </a:ln>
          <a:effectLst/>
        </p:spPr>
        <p:txBody>
          <a:bodyPr wrap="square">
            <a:spAutoFit/>
          </a:bodyPr>
          <a:lstStyle/>
          <a:p>
            <a:pPr>
              <a:spcBef>
                <a:spcPct val="50000"/>
              </a:spcBef>
              <a:defRPr/>
            </a:pPr>
            <a:r>
              <a:rPr lang="en-US" sz="1200" b="1" i="1" dirty="0">
                <a:latin typeface="Century Schoolbook" pitchFamily="18" charset="0"/>
              </a:rPr>
              <a:t>Surety - Combat Airpower – Forward Deployed Forces – Intra theater Airlift – Partnership Capacity</a:t>
            </a:r>
          </a:p>
        </p:txBody>
      </p:sp>
    </p:spTree>
    <p:extLst>
      <p:ext uri="{BB962C8B-B14F-4D97-AF65-F5344CB8AC3E}">
        <p14:creationId xmlns:p14="http://schemas.microsoft.com/office/powerpoint/2010/main" val="823119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2234" y="1508760"/>
            <a:ext cx="5488517" cy="486460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3952" y="1499616"/>
            <a:ext cx="5490633" cy="4863084"/>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27"/>
          <p:cNvSpPr>
            <a:spLocks noGrp="1" noChangeArrowheads="1"/>
          </p:cNvSpPr>
          <p:nvPr>
            <p:ph type="dt" sz="half" idx="10"/>
          </p:nvPr>
        </p:nvSpPr>
        <p:spPr/>
        <p:txBody>
          <a:bodyPr/>
          <a:lstStyle>
            <a:lvl1pPr>
              <a:defRPr/>
            </a:lvl1pPr>
          </a:lstStyle>
          <a:p>
            <a:pPr>
              <a:defRPr/>
            </a:pPr>
            <a:r>
              <a:rPr lang="en-US" dirty="0">
                <a:solidFill>
                  <a:srgbClr val="FFFFFF">
                    <a:lumMod val="65000"/>
                  </a:srgbClr>
                </a:solidFill>
              </a:rPr>
              <a:t>As of: </a:t>
            </a:r>
          </a:p>
        </p:txBody>
      </p:sp>
      <p:sp>
        <p:nvSpPr>
          <p:cNvPr id="6" name="Rectangle 1028"/>
          <p:cNvSpPr>
            <a:spLocks noGrp="1" noChangeArrowheads="1"/>
          </p:cNvSpPr>
          <p:nvPr>
            <p:ph type="sldNum" sz="quarter" idx="11"/>
          </p:nvPr>
        </p:nvSpPr>
        <p:spPr/>
        <p:txBody>
          <a:bodyPr/>
          <a:lstStyle>
            <a:lvl1pPr>
              <a:defRPr/>
            </a:lvl1pPr>
          </a:lstStyle>
          <a:p>
            <a:pPr>
              <a:defRPr/>
            </a:pPr>
            <a:fld id="{EF175DCF-C116-4AD3-81A1-36A9ADE7C794}" type="slidenum">
              <a:rPr lang="en-US">
                <a:solidFill>
                  <a:srgbClr val="FFFFFF">
                    <a:lumMod val="65000"/>
                  </a:srgbClr>
                </a:solidFill>
              </a:rPr>
              <a:pPr>
                <a:defRPr/>
              </a:pPr>
              <a:t>‹#›</a:t>
            </a:fld>
            <a:endParaRPr lang="en-US" dirty="0">
              <a:solidFill>
                <a:srgbClr val="808080"/>
              </a:solidFill>
            </a:endParaRPr>
          </a:p>
        </p:txBody>
      </p:sp>
      <p:sp>
        <p:nvSpPr>
          <p:cNvPr id="7" name="Rectangle 1030"/>
          <p:cNvSpPr>
            <a:spLocks noGrp="1" noChangeArrowheads="1"/>
          </p:cNvSpPr>
          <p:nvPr>
            <p:ph type="title"/>
          </p:nvPr>
        </p:nvSpPr>
        <p:spPr bwMode="auto">
          <a:xfrm>
            <a:off x="1868018" y="96507"/>
            <a:ext cx="980254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2628202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7195" y="95808"/>
            <a:ext cx="9156192" cy="1143000"/>
          </a:xfrm>
        </p:spPr>
        <p:txBody>
          <a:bodyPr/>
          <a:lstStyle/>
          <a:p>
            <a:r>
              <a:rPr lang="en-US"/>
              <a:t>Click to edit Master title style</a:t>
            </a:r>
          </a:p>
        </p:txBody>
      </p:sp>
      <p:sp>
        <p:nvSpPr>
          <p:cNvPr id="3" name="Rectangle 1027"/>
          <p:cNvSpPr>
            <a:spLocks noGrp="1" noChangeArrowheads="1"/>
          </p:cNvSpPr>
          <p:nvPr>
            <p:ph type="dt" sz="half" idx="10"/>
          </p:nvPr>
        </p:nvSpPr>
        <p:spPr/>
        <p:txBody>
          <a:bodyPr/>
          <a:lstStyle>
            <a:lvl1pPr>
              <a:defRPr/>
            </a:lvl1pPr>
          </a:lstStyle>
          <a:p>
            <a:pPr>
              <a:defRPr/>
            </a:pPr>
            <a:r>
              <a:rPr lang="en-US" dirty="0">
                <a:solidFill>
                  <a:srgbClr val="FFFFFF">
                    <a:lumMod val="65000"/>
                  </a:srgbClr>
                </a:solidFill>
              </a:rPr>
              <a:t>As of: </a:t>
            </a:r>
          </a:p>
        </p:txBody>
      </p:sp>
      <p:sp>
        <p:nvSpPr>
          <p:cNvPr id="4" name="Rectangle 1028"/>
          <p:cNvSpPr>
            <a:spLocks noGrp="1" noChangeArrowheads="1"/>
          </p:cNvSpPr>
          <p:nvPr>
            <p:ph type="sldNum" sz="quarter" idx="11"/>
          </p:nvPr>
        </p:nvSpPr>
        <p:spPr/>
        <p:txBody>
          <a:bodyPr/>
          <a:lstStyle>
            <a:lvl1pPr>
              <a:defRPr/>
            </a:lvl1pPr>
          </a:lstStyle>
          <a:p>
            <a:pPr>
              <a:defRPr/>
            </a:pPr>
            <a:fld id="{BFA4E676-5658-4ED4-B1EB-39A23A3C4A58}" type="slidenum">
              <a:rPr lang="en-US">
                <a:solidFill>
                  <a:srgbClr val="FFFFFF">
                    <a:lumMod val="65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3529044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8" descr="S:\52fw\external\PA\Multimedia\Graphics Templates\Shields\52 FW\3D 52FW.gif"/>
          <p:cNvPicPr>
            <a:picLocks noChangeAspect="1" noChangeArrowheads="1"/>
          </p:cNvPicPr>
          <p:nvPr/>
        </p:nvPicPr>
        <p:blipFill>
          <a:blip r:embed="rId2" cstate="print"/>
          <a:srcRect/>
          <a:stretch>
            <a:fillRect/>
          </a:stretch>
        </p:blipFill>
        <p:spPr bwMode="auto">
          <a:xfrm>
            <a:off x="493187" y="3511550"/>
            <a:ext cx="3735916" cy="2781300"/>
          </a:xfrm>
          <a:prstGeom prst="rect">
            <a:avLst/>
          </a:prstGeom>
          <a:noFill/>
          <a:ln w="9525">
            <a:noFill/>
            <a:miter lim="800000"/>
            <a:headEnd/>
            <a:tailEnd/>
          </a:ln>
        </p:spPr>
      </p:pic>
      <p:sp>
        <p:nvSpPr>
          <p:cNvPr id="4" name="Line 5"/>
          <p:cNvSpPr>
            <a:spLocks noChangeShapeType="1"/>
          </p:cNvSpPr>
          <p:nvPr/>
        </p:nvSpPr>
        <p:spPr bwMode="auto">
          <a:xfrm>
            <a:off x="508000" y="-10326688"/>
            <a:ext cx="11176000" cy="0"/>
          </a:xfrm>
          <a:prstGeom prst="line">
            <a:avLst/>
          </a:prstGeom>
          <a:noFill/>
          <a:ln w="63500">
            <a:gradFill flip="none" rotWithShape="1">
              <a:gsLst>
                <a:gs pos="0">
                  <a:schemeClr val="bg1"/>
                </a:gs>
                <a:gs pos="25000">
                  <a:schemeClr val="accent2">
                    <a:lumMod val="75000"/>
                  </a:schemeClr>
                </a:gs>
                <a:gs pos="75000">
                  <a:schemeClr val="accent2">
                    <a:lumMod val="75000"/>
                  </a:schemeClr>
                </a:gs>
                <a:gs pos="100000">
                  <a:schemeClr val="bg1">
                    <a:lumMod val="95000"/>
                  </a:schemeClr>
                </a:gs>
              </a:gsLst>
              <a:lin ang="10800000" scaled="1"/>
              <a:tileRect/>
            </a:gradFill>
            <a:round/>
            <a:headEnd/>
            <a:tailEnd/>
          </a:ln>
          <a:effectLst/>
        </p:spPr>
        <p:txBody>
          <a:bodyPr wrap="none" anchor="ctr"/>
          <a:lstStyle/>
          <a:p>
            <a:pPr algn="ctr" eaLnBrk="0" hangingPunct="0">
              <a:defRPr/>
            </a:pPr>
            <a:endParaRPr lang="en-US" sz="1800" dirty="0">
              <a:latin typeface="Arial" pitchFamily="34" charset="0"/>
            </a:endParaRPr>
          </a:p>
        </p:txBody>
      </p:sp>
      <p:sp>
        <p:nvSpPr>
          <p:cNvPr id="5" name="TextBox 4"/>
          <p:cNvSpPr txBox="1"/>
          <p:nvPr/>
        </p:nvSpPr>
        <p:spPr>
          <a:xfrm>
            <a:off x="1195921" y="-1587"/>
            <a:ext cx="9800167" cy="646331"/>
          </a:xfrm>
          <a:prstGeom prst="rect">
            <a:avLst/>
          </a:prstGeom>
          <a:noFill/>
        </p:spPr>
        <p:txBody>
          <a:bodyPr>
            <a:spAutoFit/>
          </a:bodyPr>
          <a:lstStyle/>
          <a:p>
            <a:pPr algn="ctr" eaLnBrk="0" hangingPunct="0">
              <a:defRPr/>
            </a:pPr>
            <a:r>
              <a:rPr lang="en-US" sz="3600" b="1" i="1" dirty="0">
                <a:latin typeface="Arial" pitchFamily="34" charset="0"/>
                <a:cs typeface="Arial" pitchFamily="34" charset="0"/>
              </a:rPr>
              <a:t>52d Fighter Wing</a:t>
            </a:r>
          </a:p>
        </p:txBody>
      </p:sp>
      <p:sp>
        <p:nvSpPr>
          <p:cNvPr id="6" name="TextBox 5"/>
          <p:cNvSpPr txBox="1"/>
          <p:nvPr/>
        </p:nvSpPr>
        <p:spPr>
          <a:xfrm>
            <a:off x="2705105" y="669925"/>
            <a:ext cx="6769100" cy="400110"/>
          </a:xfrm>
          <a:prstGeom prst="rect">
            <a:avLst/>
          </a:prstGeom>
          <a:noFill/>
        </p:spPr>
        <p:txBody>
          <a:bodyPr>
            <a:spAutoFit/>
          </a:bodyPr>
          <a:lstStyle/>
          <a:p>
            <a:pPr algn="ctr" eaLnBrk="0" hangingPunct="0">
              <a:defRPr/>
            </a:pPr>
            <a:r>
              <a:rPr lang="en-US" sz="2000" b="1" i="1" dirty="0">
                <a:latin typeface="Century Schoolbook" pitchFamily="18" charset="0"/>
              </a:rPr>
              <a:t>Mission</a:t>
            </a:r>
            <a:r>
              <a:rPr lang="en-US" sz="2000" b="1" i="1" baseline="0" dirty="0">
                <a:latin typeface="Century Schoolbook" pitchFamily="18" charset="0"/>
              </a:rPr>
              <a:t>     Airmen     Community</a:t>
            </a:r>
            <a:endParaRPr lang="en-US" sz="2000" b="1" i="1" dirty="0">
              <a:latin typeface="Century Schoolbook" pitchFamily="18" charset="0"/>
            </a:endParaRPr>
          </a:p>
        </p:txBody>
      </p:sp>
      <p:cxnSp>
        <p:nvCxnSpPr>
          <p:cNvPr id="7" name="Straight Connector 6"/>
          <p:cNvCxnSpPr/>
          <p:nvPr/>
        </p:nvCxnSpPr>
        <p:spPr bwMode="auto">
          <a:xfrm>
            <a:off x="1293458" y="664482"/>
            <a:ext cx="9614263" cy="1588"/>
          </a:xfrm>
          <a:prstGeom prst="line">
            <a:avLst/>
          </a:prstGeom>
          <a:solidFill>
            <a:schemeClr val="accent1"/>
          </a:solidFill>
          <a:ln w="76200" cap="flat" cmpd="sng" algn="ctr">
            <a:gradFill flip="none" rotWithShape="1">
              <a:gsLst>
                <a:gs pos="0">
                  <a:schemeClr val="accent2">
                    <a:lumMod val="75000"/>
                  </a:schemeClr>
                </a:gs>
                <a:gs pos="50000">
                  <a:schemeClr val="accent2">
                    <a:lumMod val="75000"/>
                  </a:schemeClr>
                </a:gs>
                <a:gs pos="100000">
                  <a:schemeClr val="bg1">
                    <a:lumMod val="95000"/>
                  </a:schemeClr>
                </a:gs>
              </a:gsLst>
              <a:lin ang="0" scaled="1"/>
              <a:tileRect/>
            </a:gradFill>
            <a:prstDash val="solid"/>
            <a:round/>
            <a:headEnd type="none" w="med" len="med"/>
            <a:tailEnd type="none" w="med" len="med"/>
          </a:ln>
          <a:effectLst/>
        </p:spPr>
      </p:cxnSp>
      <p:sp>
        <p:nvSpPr>
          <p:cNvPr id="50191" name="Rectangle 15"/>
          <p:cNvSpPr>
            <a:spLocks noGrp="1" noChangeArrowheads="1"/>
          </p:cNvSpPr>
          <p:nvPr>
            <p:ph type="ctrTitle"/>
          </p:nvPr>
        </p:nvSpPr>
        <p:spPr>
          <a:xfrm>
            <a:off x="426365" y="1962150"/>
            <a:ext cx="11315700" cy="1600200"/>
          </a:xfrm>
        </p:spPr>
        <p:txBody>
          <a:bodyPr/>
          <a:lstStyle>
            <a:lvl1pPr algn="ctr">
              <a:defRPr sz="4400" i="0"/>
            </a:lvl1pPr>
          </a:lstStyle>
          <a:p>
            <a:r>
              <a:rPr lang="en-US"/>
              <a:t>Click to edit Master title style</a:t>
            </a:r>
            <a:endParaRPr lang="en-US" dirty="0"/>
          </a:p>
        </p:txBody>
      </p:sp>
      <p:sp>
        <p:nvSpPr>
          <p:cNvPr id="8" name="Rectangle 7"/>
          <p:cNvSpPr>
            <a:spLocks noGrp="1" noChangeArrowheads="1"/>
          </p:cNvSpPr>
          <p:nvPr>
            <p:ph type="dt" sz="half" idx="10"/>
          </p:nvPr>
        </p:nvSpPr>
        <p:spPr/>
        <p:txBody>
          <a:bodyPr/>
          <a:lstStyle>
            <a:lvl1pPr>
              <a:defRPr/>
            </a:lvl1p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9" name="Rectangle 8"/>
          <p:cNvSpPr>
            <a:spLocks noGrp="1" noChangeArrowheads="1"/>
          </p:cNvSpPr>
          <p:nvPr>
            <p:ph type="sldNum" sz="quarter" idx="11"/>
          </p:nvPr>
        </p:nvSpPr>
        <p:spPr/>
        <p:txBody>
          <a:bodyPr/>
          <a:lstStyle>
            <a:lvl1pPr>
              <a:defRPr/>
            </a:lvl1p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7045083"/>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301" y="1541046"/>
            <a:ext cx="11197167" cy="4125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027"/>
          <p:cNvSpPr>
            <a:spLocks noGrp="1" noChangeArrowheads="1"/>
          </p:cNvSpPr>
          <p:nvPr>
            <p:ph type="dt" sz="half" idx="10"/>
          </p:nvPr>
        </p:nvSpPr>
        <p:spPr>
          <a:ln/>
        </p:spPr>
        <p:txBody>
          <a:bodyPr/>
          <a:lstStyle>
            <a:lvl1pPr>
              <a:defRPr/>
            </a:lvl1p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5" name="Rectangle 1028"/>
          <p:cNvSpPr>
            <a:spLocks noGrp="1" noChangeArrowheads="1"/>
          </p:cNvSpPr>
          <p:nvPr>
            <p:ph type="sldNum" sz="quarter" idx="11"/>
          </p:nvPr>
        </p:nvSpPr>
        <p:spPr>
          <a:ln/>
        </p:spPr>
        <p:txBody>
          <a:bodyPr/>
          <a:lstStyle>
            <a:lvl1pPr>
              <a:defRPr/>
            </a:lvl1p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576823"/>
      </p:ext>
    </p:extLst>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5F2D-1511-9B0F-9CDD-7E2B6279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E23CBA-C64F-01B7-DF51-3EBBC5318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D052D7-9CC2-E5F9-3B45-977919D9D340}"/>
              </a:ext>
            </a:extLst>
          </p:cNvPr>
          <p:cNvSpPr>
            <a:spLocks noGrp="1"/>
          </p:cNvSpPr>
          <p:nvPr>
            <p:ph type="dt" sz="half" idx="10"/>
          </p:nvPr>
        </p:nvSpPr>
        <p:spPr/>
        <p:txBody>
          <a:bodyPr/>
          <a:lstStyle/>
          <a:p>
            <a:fld id="{02950499-1981-4352-BFC6-98850EAF20CC}" type="datetimeFigureOut">
              <a:rPr lang="en-US" smtClean="0"/>
              <a:t>6/12/2024</a:t>
            </a:fld>
            <a:endParaRPr lang="en-US"/>
          </a:p>
        </p:txBody>
      </p:sp>
      <p:sp>
        <p:nvSpPr>
          <p:cNvPr id="5" name="Footer Placeholder 4">
            <a:extLst>
              <a:ext uri="{FF2B5EF4-FFF2-40B4-BE49-F238E27FC236}">
                <a16:creationId xmlns:a16="http://schemas.microsoft.com/office/drawing/2014/main" id="{CC298E0F-C2D7-63AC-678E-9522AA9E3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9BA93-4ECC-423C-2A01-2615C11E5733}"/>
              </a:ext>
            </a:extLst>
          </p:cNvPr>
          <p:cNvSpPr>
            <a:spLocks noGrp="1"/>
          </p:cNvSpPr>
          <p:nvPr>
            <p:ph type="sldNum" sz="quarter" idx="12"/>
          </p:nvPr>
        </p:nvSpPr>
        <p:spPr/>
        <p:txBody>
          <a:bodyPr/>
          <a:lstStyle/>
          <a:p>
            <a:fld id="{4AF56D60-85B5-4479-979F-AF3E2648FE30}" type="slidenum">
              <a:rPr lang="en-US" smtClean="0"/>
              <a:t>‹#›</a:t>
            </a:fld>
            <a:endParaRPr lang="en-US"/>
          </a:p>
        </p:txBody>
      </p:sp>
    </p:spTree>
    <p:extLst>
      <p:ext uri="{BB962C8B-B14F-4D97-AF65-F5344CB8AC3E}">
        <p14:creationId xmlns:p14="http://schemas.microsoft.com/office/powerpoint/2010/main" val="1316044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2362-9627-84D1-39C8-553412AF2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E65DD-DB55-E578-B8DA-958E6DFAE3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7F81E-C058-5DCF-58D7-B8066509CEB6}"/>
              </a:ext>
            </a:extLst>
          </p:cNvPr>
          <p:cNvSpPr>
            <a:spLocks noGrp="1"/>
          </p:cNvSpPr>
          <p:nvPr>
            <p:ph type="dt" sz="half" idx="10"/>
          </p:nvPr>
        </p:nvSpPr>
        <p:spPr/>
        <p:txBody>
          <a:bodyPr/>
          <a:lstStyle/>
          <a:p>
            <a:fld id="{02950499-1981-4352-BFC6-98850EAF20CC}" type="datetimeFigureOut">
              <a:rPr lang="en-US" smtClean="0"/>
              <a:t>6/12/2024</a:t>
            </a:fld>
            <a:endParaRPr lang="en-US"/>
          </a:p>
        </p:txBody>
      </p:sp>
      <p:sp>
        <p:nvSpPr>
          <p:cNvPr id="5" name="Footer Placeholder 4">
            <a:extLst>
              <a:ext uri="{FF2B5EF4-FFF2-40B4-BE49-F238E27FC236}">
                <a16:creationId xmlns:a16="http://schemas.microsoft.com/office/drawing/2014/main" id="{57E0E666-4D18-CB4C-DB29-274CABFF6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8B15F-AB96-D6EE-729F-E674515DCE7B}"/>
              </a:ext>
            </a:extLst>
          </p:cNvPr>
          <p:cNvSpPr>
            <a:spLocks noGrp="1"/>
          </p:cNvSpPr>
          <p:nvPr>
            <p:ph type="sldNum" sz="quarter" idx="12"/>
          </p:nvPr>
        </p:nvSpPr>
        <p:spPr/>
        <p:txBody>
          <a:bodyPr/>
          <a:lstStyle/>
          <a:p>
            <a:fld id="{4AF56D60-85B5-4479-979F-AF3E2648FE30}" type="slidenum">
              <a:rPr lang="en-US" smtClean="0"/>
              <a:t>‹#›</a:t>
            </a:fld>
            <a:endParaRPr lang="en-US"/>
          </a:p>
        </p:txBody>
      </p:sp>
    </p:spTree>
    <p:extLst>
      <p:ext uri="{BB962C8B-B14F-4D97-AF65-F5344CB8AC3E}">
        <p14:creationId xmlns:p14="http://schemas.microsoft.com/office/powerpoint/2010/main" val="4234064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3F6B-A567-0258-F3F2-3427BCC736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F91CE5-C930-ED44-8108-6F22D702CA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E94794-ED5A-BD6A-C1A5-8F4BD05325AF}"/>
              </a:ext>
            </a:extLst>
          </p:cNvPr>
          <p:cNvSpPr>
            <a:spLocks noGrp="1"/>
          </p:cNvSpPr>
          <p:nvPr>
            <p:ph type="dt" sz="half" idx="10"/>
          </p:nvPr>
        </p:nvSpPr>
        <p:spPr/>
        <p:txBody>
          <a:bodyPr/>
          <a:lstStyle/>
          <a:p>
            <a:fld id="{02950499-1981-4352-BFC6-98850EAF20CC}" type="datetimeFigureOut">
              <a:rPr lang="en-US" smtClean="0"/>
              <a:t>6/12/2024</a:t>
            </a:fld>
            <a:endParaRPr lang="en-US"/>
          </a:p>
        </p:txBody>
      </p:sp>
      <p:sp>
        <p:nvSpPr>
          <p:cNvPr id="5" name="Footer Placeholder 4">
            <a:extLst>
              <a:ext uri="{FF2B5EF4-FFF2-40B4-BE49-F238E27FC236}">
                <a16:creationId xmlns:a16="http://schemas.microsoft.com/office/drawing/2014/main" id="{E162469F-6E11-4A05-FA90-82B2A19BF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6F2B7-E372-BAEF-EF37-6704851A75D8}"/>
              </a:ext>
            </a:extLst>
          </p:cNvPr>
          <p:cNvSpPr>
            <a:spLocks noGrp="1"/>
          </p:cNvSpPr>
          <p:nvPr>
            <p:ph type="sldNum" sz="quarter" idx="12"/>
          </p:nvPr>
        </p:nvSpPr>
        <p:spPr/>
        <p:txBody>
          <a:bodyPr/>
          <a:lstStyle/>
          <a:p>
            <a:fld id="{4AF56D60-85B5-4479-979F-AF3E2648FE30}" type="slidenum">
              <a:rPr lang="en-US" smtClean="0"/>
              <a:t>‹#›</a:t>
            </a:fld>
            <a:endParaRPr lang="en-US"/>
          </a:p>
        </p:txBody>
      </p:sp>
    </p:spTree>
    <p:extLst>
      <p:ext uri="{BB962C8B-B14F-4D97-AF65-F5344CB8AC3E}">
        <p14:creationId xmlns:p14="http://schemas.microsoft.com/office/powerpoint/2010/main" val="15704289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BF63-655A-FAEE-A5C2-C42CC4E25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C7016-1DF7-6F6B-5686-D85F3BBA5C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B82F7C-8054-FC05-CA04-0C49C14453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DDA61E-8148-304F-0D64-D4E26C4C412D}"/>
              </a:ext>
            </a:extLst>
          </p:cNvPr>
          <p:cNvSpPr>
            <a:spLocks noGrp="1"/>
          </p:cNvSpPr>
          <p:nvPr>
            <p:ph type="dt" sz="half" idx="10"/>
          </p:nvPr>
        </p:nvSpPr>
        <p:spPr/>
        <p:txBody>
          <a:bodyPr/>
          <a:lstStyle/>
          <a:p>
            <a:fld id="{02950499-1981-4352-BFC6-98850EAF20CC}" type="datetimeFigureOut">
              <a:rPr lang="en-US" smtClean="0"/>
              <a:t>6/12/2024</a:t>
            </a:fld>
            <a:endParaRPr lang="en-US"/>
          </a:p>
        </p:txBody>
      </p:sp>
      <p:sp>
        <p:nvSpPr>
          <p:cNvPr id="6" name="Footer Placeholder 5">
            <a:extLst>
              <a:ext uri="{FF2B5EF4-FFF2-40B4-BE49-F238E27FC236}">
                <a16:creationId xmlns:a16="http://schemas.microsoft.com/office/drawing/2014/main" id="{E136BCC7-471B-3655-9ACA-0E110201B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CE39F-1205-068E-19D8-6D4BA61986B0}"/>
              </a:ext>
            </a:extLst>
          </p:cNvPr>
          <p:cNvSpPr>
            <a:spLocks noGrp="1"/>
          </p:cNvSpPr>
          <p:nvPr>
            <p:ph type="sldNum" sz="quarter" idx="12"/>
          </p:nvPr>
        </p:nvSpPr>
        <p:spPr/>
        <p:txBody>
          <a:bodyPr/>
          <a:lstStyle/>
          <a:p>
            <a:fld id="{4AF56D60-85B5-4479-979F-AF3E2648FE30}" type="slidenum">
              <a:rPr lang="en-US" smtClean="0"/>
              <a:t>‹#›</a:t>
            </a:fld>
            <a:endParaRPr lang="en-US"/>
          </a:p>
        </p:txBody>
      </p:sp>
    </p:spTree>
    <p:extLst>
      <p:ext uri="{BB962C8B-B14F-4D97-AF65-F5344CB8AC3E}">
        <p14:creationId xmlns:p14="http://schemas.microsoft.com/office/powerpoint/2010/main" val="18883910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41B0-8064-316D-7DD3-7808E73407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8FFAA0-7376-7A4F-C5B9-F2BD4F4DE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7F781F-6912-8EBA-BFF3-CED45F2693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5B4D9D-873F-26DE-EF8F-C072BED15B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AFCA1-7ED0-59C8-AFE0-A098907C13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062D3A-140F-7F83-BDAE-7E03D5C756AD}"/>
              </a:ext>
            </a:extLst>
          </p:cNvPr>
          <p:cNvSpPr>
            <a:spLocks noGrp="1"/>
          </p:cNvSpPr>
          <p:nvPr>
            <p:ph type="dt" sz="half" idx="10"/>
          </p:nvPr>
        </p:nvSpPr>
        <p:spPr/>
        <p:txBody>
          <a:bodyPr/>
          <a:lstStyle/>
          <a:p>
            <a:fld id="{02950499-1981-4352-BFC6-98850EAF20CC}" type="datetimeFigureOut">
              <a:rPr lang="en-US" smtClean="0"/>
              <a:t>6/12/2024</a:t>
            </a:fld>
            <a:endParaRPr lang="en-US"/>
          </a:p>
        </p:txBody>
      </p:sp>
      <p:sp>
        <p:nvSpPr>
          <p:cNvPr id="8" name="Footer Placeholder 7">
            <a:extLst>
              <a:ext uri="{FF2B5EF4-FFF2-40B4-BE49-F238E27FC236}">
                <a16:creationId xmlns:a16="http://schemas.microsoft.com/office/drawing/2014/main" id="{9750C9F4-52A3-092D-7FA8-19621BA08C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5CF7E7-E340-ACC0-26A0-B9BCE495FBD2}"/>
              </a:ext>
            </a:extLst>
          </p:cNvPr>
          <p:cNvSpPr>
            <a:spLocks noGrp="1"/>
          </p:cNvSpPr>
          <p:nvPr>
            <p:ph type="sldNum" sz="quarter" idx="12"/>
          </p:nvPr>
        </p:nvSpPr>
        <p:spPr/>
        <p:txBody>
          <a:bodyPr/>
          <a:lstStyle/>
          <a:p>
            <a:fld id="{4AF56D60-85B5-4479-979F-AF3E2648FE30}" type="slidenum">
              <a:rPr lang="en-US" smtClean="0"/>
              <a:t>‹#›</a:t>
            </a:fld>
            <a:endParaRPr lang="en-US"/>
          </a:p>
        </p:txBody>
      </p:sp>
    </p:spTree>
    <p:extLst>
      <p:ext uri="{BB962C8B-B14F-4D97-AF65-F5344CB8AC3E}">
        <p14:creationId xmlns:p14="http://schemas.microsoft.com/office/powerpoint/2010/main" val="65979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BCD0F6-03F9-FABE-621D-D67507EA0A29}"/>
              </a:ext>
            </a:extLst>
          </p:cNvPr>
          <p:cNvSpPr>
            <a:spLocks noGrp="1"/>
          </p:cNvSpPr>
          <p:nvPr>
            <p:ph type="dt" sz="half" idx="10"/>
          </p:nvPr>
        </p:nvSpPr>
        <p:spPr/>
        <p:txBody>
          <a:bodyPr/>
          <a:lstStyle/>
          <a:p>
            <a:fld id="{85798239-0DDA-4192-B69D-20C2D8B053E9}" type="datetimeFigureOut">
              <a:rPr lang="en-US" smtClean="0"/>
              <a:t>6/12/2024</a:t>
            </a:fld>
            <a:endParaRPr lang="en-US"/>
          </a:p>
        </p:txBody>
      </p:sp>
      <p:sp>
        <p:nvSpPr>
          <p:cNvPr id="3" name="Footer Placeholder 2">
            <a:extLst>
              <a:ext uri="{FF2B5EF4-FFF2-40B4-BE49-F238E27FC236}">
                <a16:creationId xmlns:a16="http://schemas.microsoft.com/office/drawing/2014/main" id="{95437552-60CD-E352-5088-2EFA67572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8A10C3-04D7-A31E-9784-4006B858F679}"/>
              </a:ext>
            </a:extLst>
          </p:cNvPr>
          <p:cNvSpPr>
            <a:spLocks noGrp="1"/>
          </p:cNvSpPr>
          <p:nvPr>
            <p:ph type="sldNum" sz="quarter" idx="12"/>
          </p:nvPr>
        </p:nvSpPr>
        <p:spPr/>
        <p:txBody>
          <a:bodyPr/>
          <a:lstStyle/>
          <a:p>
            <a:fld id="{AC0D466D-21E3-4C39-A849-CBB913E4C84D}" type="slidenum">
              <a:rPr lang="en-US" smtClean="0"/>
              <a:t>‹#›</a:t>
            </a:fld>
            <a:endParaRPr lang="en-US"/>
          </a:p>
        </p:txBody>
      </p:sp>
    </p:spTree>
    <p:extLst>
      <p:ext uri="{BB962C8B-B14F-4D97-AF65-F5344CB8AC3E}">
        <p14:creationId xmlns:p14="http://schemas.microsoft.com/office/powerpoint/2010/main" val="14211846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7740-ED2F-4F3A-36B4-14DA7E0279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FFED0-463E-32F0-AB58-0DE1BCA00A50}"/>
              </a:ext>
            </a:extLst>
          </p:cNvPr>
          <p:cNvSpPr>
            <a:spLocks noGrp="1"/>
          </p:cNvSpPr>
          <p:nvPr>
            <p:ph type="dt" sz="half" idx="10"/>
          </p:nvPr>
        </p:nvSpPr>
        <p:spPr/>
        <p:txBody>
          <a:bodyPr/>
          <a:lstStyle/>
          <a:p>
            <a:fld id="{02950499-1981-4352-BFC6-98850EAF20CC}" type="datetimeFigureOut">
              <a:rPr lang="en-US" smtClean="0"/>
              <a:t>6/12/2024</a:t>
            </a:fld>
            <a:endParaRPr lang="en-US"/>
          </a:p>
        </p:txBody>
      </p:sp>
      <p:sp>
        <p:nvSpPr>
          <p:cNvPr id="4" name="Footer Placeholder 3">
            <a:extLst>
              <a:ext uri="{FF2B5EF4-FFF2-40B4-BE49-F238E27FC236}">
                <a16:creationId xmlns:a16="http://schemas.microsoft.com/office/drawing/2014/main" id="{893DED12-23F3-020E-6BE8-11F3DCE5A8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0ECD50-1293-C3C8-211A-27F0BF8F3E5F}"/>
              </a:ext>
            </a:extLst>
          </p:cNvPr>
          <p:cNvSpPr>
            <a:spLocks noGrp="1"/>
          </p:cNvSpPr>
          <p:nvPr>
            <p:ph type="sldNum" sz="quarter" idx="12"/>
          </p:nvPr>
        </p:nvSpPr>
        <p:spPr/>
        <p:txBody>
          <a:bodyPr/>
          <a:lstStyle/>
          <a:p>
            <a:fld id="{4AF56D60-85B5-4479-979F-AF3E2648FE30}" type="slidenum">
              <a:rPr lang="en-US" smtClean="0"/>
              <a:t>‹#›</a:t>
            </a:fld>
            <a:endParaRPr lang="en-US"/>
          </a:p>
        </p:txBody>
      </p:sp>
    </p:spTree>
    <p:extLst>
      <p:ext uri="{BB962C8B-B14F-4D97-AF65-F5344CB8AC3E}">
        <p14:creationId xmlns:p14="http://schemas.microsoft.com/office/powerpoint/2010/main" val="28018384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1B8BE-B188-C4CE-A76B-66907C2C984A}"/>
              </a:ext>
            </a:extLst>
          </p:cNvPr>
          <p:cNvSpPr>
            <a:spLocks noGrp="1"/>
          </p:cNvSpPr>
          <p:nvPr>
            <p:ph type="dt" sz="half" idx="10"/>
          </p:nvPr>
        </p:nvSpPr>
        <p:spPr/>
        <p:txBody>
          <a:bodyPr/>
          <a:lstStyle/>
          <a:p>
            <a:fld id="{02950499-1981-4352-BFC6-98850EAF20CC}" type="datetimeFigureOut">
              <a:rPr lang="en-US" smtClean="0"/>
              <a:t>6/12/2024</a:t>
            </a:fld>
            <a:endParaRPr lang="en-US"/>
          </a:p>
        </p:txBody>
      </p:sp>
      <p:sp>
        <p:nvSpPr>
          <p:cNvPr id="3" name="Footer Placeholder 2">
            <a:extLst>
              <a:ext uri="{FF2B5EF4-FFF2-40B4-BE49-F238E27FC236}">
                <a16:creationId xmlns:a16="http://schemas.microsoft.com/office/drawing/2014/main" id="{73517F4D-B605-E39A-0391-70F904E2A4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A3450D-00F0-6A83-71B8-CDCA8A47DD1F}"/>
              </a:ext>
            </a:extLst>
          </p:cNvPr>
          <p:cNvSpPr>
            <a:spLocks noGrp="1"/>
          </p:cNvSpPr>
          <p:nvPr>
            <p:ph type="sldNum" sz="quarter" idx="12"/>
          </p:nvPr>
        </p:nvSpPr>
        <p:spPr/>
        <p:txBody>
          <a:bodyPr/>
          <a:lstStyle/>
          <a:p>
            <a:fld id="{4AF56D60-85B5-4479-979F-AF3E2648FE30}" type="slidenum">
              <a:rPr lang="en-US" smtClean="0"/>
              <a:t>‹#›</a:t>
            </a:fld>
            <a:endParaRPr lang="en-US"/>
          </a:p>
        </p:txBody>
      </p:sp>
    </p:spTree>
    <p:extLst>
      <p:ext uri="{BB962C8B-B14F-4D97-AF65-F5344CB8AC3E}">
        <p14:creationId xmlns:p14="http://schemas.microsoft.com/office/powerpoint/2010/main" val="33831382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926E-4B6D-1758-1A10-04FD8E124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977A16-151D-CDDD-EA31-9430812B6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D20E9B-F1E0-3AC4-AF68-EC371725B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88E927-AF1C-4FB0-5FF6-C3E6091891B8}"/>
              </a:ext>
            </a:extLst>
          </p:cNvPr>
          <p:cNvSpPr>
            <a:spLocks noGrp="1"/>
          </p:cNvSpPr>
          <p:nvPr>
            <p:ph type="dt" sz="half" idx="10"/>
          </p:nvPr>
        </p:nvSpPr>
        <p:spPr/>
        <p:txBody>
          <a:bodyPr/>
          <a:lstStyle/>
          <a:p>
            <a:fld id="{02950499-1981-4352-BFC6-98850EAF20CC}" type="datetimeFigureOut">
              <a:rPr lang="en-US" smtClean="0"/>
              <a:t>6/12/2024</a:t>
            </a:fld>
            <a:endParaRPr lang="en-US"/>
          </a:p>
        </p:txBody>
      </p:sp>
      <p:sp>
        <p:nvSpPr>
          <p:cNvPr id="6" name="Footer Placeholder 5">
            <a:extLst>
              <a:ext uri="{FF2B5EF4-FFF2-40B4-BE49-F238E27FC236}">
                <a16:creationId xmlns:a16="http://schemas.microsoft.com/office/drawing/2014/main" id="{7807DB91-BFE6-785A-AE0E-981867B48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5F49A-520F-FB41-CEF3-974462C0C6D4}"/>
              </a:ext>
            </a:extLst>
          </p:cNvPr>
          <p:cNvSpPr>
            <a:spLocks noGrp="1"/>
          </p:cNvSpPr>
          <p:nvPr>
            <p:ph type="sldNum" sz="quarter" idx="12"/>
          </p:nvPr>
        </p:nvSpPr>
        <p:spPr/>
        <p:txBody>
          <a:bodyPr/>
          <a:lstStyle/>
          <a:p>
            <a:fld id="{4AF56D60-85B5-4479-979F-AF3E2648FE30}" type="slidenum">
              <a:rPr lang="en-US" smtClean="0"/>
              <a:t>‹#›</a:t>
            </a:fld>
            <a:endParaRPr lang="en-US"/>
          </a:p>
        </p:txBody>
      </p:sp>
    </p:spTree>
    <p:extLst>
      <p:ext uri="{BB962C8B-B14F-4D97-AF65-F5344CB8AC3E}">
        <p14:creationId xmlns:p14="http://schemas.microsoft.com/office/powerpoint/2010/main" val="10507755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8D3D-736D-10F4-1DCB-788AE1287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4E37F4-47D3-EDE8-7403-DA2415043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91166A-3E27-3624-C83B-B6ED983A5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88E53-6422-ECF1-D6AE-13CF22BEF4B3}"/>
              </a:ext>
            </a:extLst>
          </p:cNvPr>
          <p:cNvSpPr>
            <a:spLocks noGrp="1"/>
          </p:cNvSpPr>
          <p:nvPr>
            <p:ph type="dt" sz="half" idx="10"/>
          </p:nvPr>
        </p:nvSpPr>
        <p:spPr/>
        <p:txBody>
          <a:bodyPr/>
          <a:lstStyle/>
          <a:p>
            <a:fld id="{02950499-1981-4352-BFC6-98850EAF20CC}" type="datetimeFigureOut">
              <a:rPr lang="en-US" smtClean="0"/>
              <a:t>6/12/2024</a:t>
            </a:fld>
            <a:endParaRPr lang="en-US"/>
          </a:p>
        </p:txBody>
      </p:sp>
      <p:sp>
        <p:nvSpPr>
          <p:cNvPr id="6" name="Footer Placeholder 5">
            <a:extLst>
              <a:ext uri="{FF2B5EF4-FFF2-40B4-BE49-F238E27FC236}">
                <a16:creationId xmlns:a16="http://schemas.microsoft.com/office/drawing/2014/main" id="{DF726CD5-847B-9EEA-63F8-877B37F81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B53D36-7E38-73F7-1FD6-054EB0C17182}"/>
              </a:ext>
            </a:extLst>
          </p:cNvPr>
          <p:cNvSpPr>
            <a:spLocks noGrp="1"/>
          </p:cNvSpPr>
          <p:nvPr>
            <p:ph type="sldNum" sz="quarter" idx="12"/>
          </p:nvPr>
        </p:nvSpPr>
        <p:spPr/>
        <p:txBody>
          <a:bodyPr/>
          <a:lstStyle/>
          <a:p>
            <a:fld id="{4AF56D60-85B5-4479-979F-AF3E2648FE30}" type="slidenum">
              <a:rPr lang="en-US" smtClean="0"/>
              <a:t>‹#›</a:t>
            </a:fld>
            <a:endParaRPr lang="en-US"/>
          </a:p>
        </p:txBody>
      </p:sp>
    </p:spTree>
    <p:extLst>
      <p:ext uri="{BB962C8B-B14F-4D97-AF65-F5344CB8AC3E}">
        <p14:creationId xmlns:p14="http://schemas.microsoft.com/office/powerpoint/2010/main" val="12572136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58BB-A5BB-94CC-93B9-EA4B62BC52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540B1E-A7DD-E881-59A6-F6728E0381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E7001-C80C-5ECD-0293-B32AF63670A8}"/>
              </a:ext>
            </a:extLst>
          </p:cNvPr>
          <p:cNvSpPr>
            <a:spLocks noGrp="1"/>
          </p:cNvSpPr>
          <p:nvPr>
            <p:ph type="dt" sz="half" idx="10"/>
          </p:nvPr>
        </p:nvSpPr>
        <p:spPr/>
        <p:txBody>
          <a:bodyPr/>
          <a:lstStyle/>
          <a:p>
            <a:fld id="{02950499-1981-4352-BFC6-98850EAF20CC}" type="datetimeFigureOut">
              <a:rPr lang="en-US" smtClean="0"/>
              <a:t>6/12/2024</a:t>
            </a:fld>
            <a:endParaRPr lang="en-US"/>
          </a:p>
        </p:txBody>
      </p:sp>
      <p:sp>
        <p:nvSpPr>
          <p:cNvPr id="5" name="Footer Placeholder 4">
            <a:extLst>
              <a:ext uri="{FF2B5EF4-FFF2-40B4-BE49-F238E27FC236}">
                <a16:creationId xmlns:a16="http://schemas.microsoft.com/office/drawing/2014/main" id="{0FA90E8B-0406-0329-C86B-25EF6DA27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FA40D-7CF9-EAC1-1AAE-8C3879F42D16}"/>
              </a:ext>
            </a:extLst>
          </p:cNvPr>
          <p:cNvSpPr>
            <a:spLocks noGrp="1"/>
          </p:cNvSpPr>
          <p:nvPr>
            <p:ph type="sldNum" sz="quarter" idx="12"/>
          </p:nvPr>
        </p:nvSpPr>
        <p:spPr/>
        <p:txBody>
          <a:bodyPr/>
          <a:lstStyle/>
          <a:p>
            <a:fld id="{4AF56D60-85B5-4479-979F-AF3E2648FE30}" type="slidenum">
              <a:rPr lang="en-US" smtClean="0"/>
              <a:t>‹#›</a:t>
            </a:fld>
            <a:endParaRPr lang="en-US"/>
          </a:p>
        </p:txBody>
      </p:sp>
    </p:spTree>
    <p:extLst>
      <p:ext uri="{BB962C8B-B14F-4D97-AF65-F5344CB8AC3E}">
        <p14:creationId xmlns:p14="http://schemas.microsoft.com/office/powerpoint/2010/main" val="1199052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938EAC-8721-A10F-C3EE-53B01DB67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26B6A8-BECD-74F5-CE1E-20CCE0262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9C802-1C65-F2B1-378E-8E4BEA697125}"/>
              </a:ext>
            </a:extLst>
          </p:cNvPr>
          <p:cNvSpPr>
            <a:spLocks noGrp="1"/>
          </p:cNvSpPr>
          <p:nvPr>
            <p:ph type="dt" sz="half" idx="10"/>
          </p:nvPr>
        </p:nvSpPr>
        <p:spPr/>
        <p:txBody>
          <a:bodyPr/>
          <a:lstStyle/>
          <a:p>
            <a:fld id="{02950499-1981-4352-BFC6-98850EAF20CC}" type="datetimeFigureOut">
              <a:rPr lang="en-US" smtClean="0"/>
              <a:t>6/12/2024</a:t>
            </a:fld>
            <a:endParaRPr lang="en-US"/>
          </a:p>
        </p:txBody>
      </p:sp>
      <p:sp>
        <p:nvSpPr>
          <p:cNvPr id="5" name="Footer Placeholder 4">
            <a:extLst>
              <a:ext uri="{FF2B5EF4-FFF2-40B4-BE49-F238E27FC236}">
                <a16:creationId xmlns:a16="http://schemas.microsoft.com/office/drawing/2014/main" id="{A232DB9C-FBF7-060D-9275-1FCAE4659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D7669-0775-6282-8CD7-FE817DB4D0B6}"/>
              </a:ext>
            </a:extLst>
          </p:cNvPr>
          <p:cNvSpPr>
            <a:spLocks noGrp="1"/>
          </p:cNvSpPr>
          <p:nvPr>
            <p:ph type="sldNum" sz="quarter" idx="12"/>
          </p:nvPr>
        </p:nvSpPr>
        <p:spPr/>
        <p:txBody>
          <a:bodyPr/>
          <a:lstStyle/>
          <a:p>
            <a:fld id="{4AF56D60-85B5-4479-979F-AF3E2648FE30}" type="slidenum">
              <a:rPr lang="en-US" smtClean="0"/>
              <a:t>‹#›</a:t>
            </a:fld>
            <a:endParaRPr lang="en-US"/>
          </a:p>
        </p:txBody>
      </p:sp>
    </p:spTree>
    <p:extLst>
      <p:ext uri="{BB962C8B-B14F-4D97-AF65-F5344CB8AC3E}">
        <p14:creationId xmlns:p14="http://schemas.microsoft.com/office/powerpoint/2010/main" val="2321361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1400" dirty="0">
              <a:solidFill>
                <a:prstClr val="black"/>
              </a:solidFill>
              <a:cs typeface="Arial" charset="0"/>
            </a:endParaRPr>
          </a:p>
        </p:txBody>
      </p:sp>
      <p:sp>
        <p:nvSpPr>
          <p:cNvPr id="5" name="Text Box 3"/>
          <p:cNvSpPr txBox="1">
            <a:spLocks noChangeArrowheads="1"/>
          </p:cNvSpPr>
          <p:nvPr/>
        </p:nvSpPr>
        <p:spPr bwMode="auto">
          <a:xfrm>
            <a:off x="1693333" y="1233488"/>
            <a:ext cx="8737600" cy="400110"/>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fontAlgn="base">
              <a:spcBef>
                <a:spcPct val="50000"/>
              </a:spcBef>
              <a:spcAft>
                <a:spcPct val="0"/>
              </a:spcAft>
              <a:defRPr/>
            </a:pPr>
            <a:r>
              <a:rPr lang="en-US" altLang="ko-KR" sz="2000" b="1" i="1" dirty="0">
                <a:solidFill>
                  <a:srgbClr val="151C77"/>
                </a:solidFill>
                <a:latin typeface="Century Schoolbook" pitchFamily="18" charset="0"/>
                <a:ea typeface="Gulim" pitchFamily="34" charset="-127"/>
              </a:rPr>
              <a:t>I n t e g r i t y  -  S e r v i c e  -  E x c e l </a:t>
            </a:r>
            <a:r>
              <a:rPr lang="en-US" altLang="ko-KR" sz="2000" b="1" i="1" dirty="0" err="1">
                <a:solidFill>
                  <a:srgbClr val="151C77"/>
                </a:solidFill>
                <a:latin typeface="Century Schoolbook" pitchFamily="18" charset="0"/>
                <a:ea typeface="Gulim" pitchFamily="34" charset="-127"/>
              </a:rPr>
              <a:t>l</a:t>
            </a:r>
            <a:r>
              <a:rPr lang="en-US" altLang="ko-KR" sz="2000" b="1" i="1" dirty="0">
                <a:solidFill>
                  <a:srgbClr val="151C77"/>
                </a:solidFill>
                <a:latin typeface="Century Schoolbook" pitchFamily="18" charset="0"/>
                <a:ea typeface="Gulim" pitchFamily="34" charset="-127"/>
              </a:rPr>
              <a:t> e n c e</a:t>
            </a:r>
          </a:p>
        </p:txBody>
      </p:sp>
      <p:sp>
        <p:nvSpPr>
          <p:cNvPr id="6" name="Text Box 4"/>
          <p:cNvSpPr txBox="1">
            <a:spLocks noChangeArrowheads="1"/>
          </p:cNvSpPr>
          <p:nvPr/>
        </p:nvSpPr>
        <p:spPr bwMode="auto">
          <a:xfrm>
            <a:off x="2275117" y="500065"/>
            <a:ext cx="7853432" cy="646331"/>
          </a:xfrm>
          <a:prstGeom prst="rect">
            <a:avLst/>
          </a:prstGeom>
          <a:noFill/>
          <a:ln>
            <a:noFill/>
          </a:ln>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fontAlgn="base">
              <a:spcBef>
                <a:spcPct val="0"/>
              </a:spcBef>
              <a:spcAft>
                <a:spcPct val="0"/>
              </a:spcAft>
              <a:defRPr/>
            </a:pPr>
            <a:r>
              <a:rPr lang="en-US" altLang="ko-KR" sz="3600" b="1" i="1" dirty="0">
                <a:solidFill>
                  <a:srgbClr val="151C77"/>
                </a:solidFill>
                <a:ea typeface="Gulim" pitchFamily="34" charset="-127"/>
              </a:rPr>
              <a:t>52d Logistics Readiness Squadron</a:t>
            </a:r>
          </a:p>
        </p:txBody>
      </p:sp>
      <p:sp>
        <p:nvSpPr>
          <p:cNvPr id="7"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1400">
              <a:solidFill>
                <a:prstClr val="black"/>
              </a:solidFill>
              <a:cs typeface="Arial" charset="0"/>
            </a:endParaRPr>
          </a:p>
        </p:txBody>
      </p:sp>
      <p:sp>
        <p:nvSpPr>
          <p:cNvPr id="312328" name="Rectangle 8"/>
          <p:cNvSpPr>
            <a:spLocks noGrp="1" noChangeArrowheads="1"/>
          </p:cNvSpPr>
          <p:nvPr>
            <p:ph type="subTitle" idx="1"/>
          </p:nvPr>
        </p:nvSpPr>
        <p:spPr>
          <a:xfrm>
            <a:off x="5461001" y="3924300"/>
            <a:ext cx="5994400" cy="1047750"/>
          </a:xfrm>
        </p:spPr>
        <p:txBody>
          <a:bodyPr/>
          <a:lstStyle>
            <a:lvl1pPr marL="0" indent="0" algn="r">
              <a:buFont typeface="Wingdings" pitchFamily="2" charset="2"/>
              <a:buNone/>
              <a:defRPr sz="2800"/>
            </a:lvl1pPr>
          </a:lstStyle>
          <a:p>
            <a:r>
              <a:rPr lang="en-US" altLang="ko-KR"/>
              <a:t>Click to edit Master subtitle style</a:t>
            </a:r>
          </a:p>
        </p:txBody>
      </p:sp>
      <p:sp>
        <p:nvSpPr>
          <p:cNvPr id="312329" name="Rectangle 9"/>
          <p:cNvSpPr>
            <a:spLocks noGrp="1" noChangeArrowheads="1"/>
          </p:cNvSpPr>
          <p:nvPr>
            <p:ph type="ctrTitle"/>
          </p:nvPr>
        </p:nvSpPr>
        <p:spPr>
          <a:xfrm>
            <a:off x="4622803" y="1962150"/>
            <a:ext cx="6858000" cy="1600200"/>
          </a:xfrm>
        </p:spPr>
        <p:txBody>
          <a:bodyPr/>
          <a:lstStyle>
            <a:lvl1pPr>
              <a:defRPr sz="4800"/>
            </a:lvl1pPr>
          </a:lstStyle>
          <a:p>
            <a:r>
              <a:rPr lang="en-US" altLang="ko-KR"/>
              <a:t>Click to edit Master title style</a:t>
            </a:r>
          </a:p>
        </p:txBody>
      </p:sp>
      <p:sp>
        <p:nvSpPr>
          <p:cNvPr id="9" name="Rectangle 6"/>
          <p:cNvSpPr>
            <a:spLocks noGrp="1" noChangeArrowheads="1"/>
          </p:cNvSpPr>
          <p:nvPr>
            <p:ph type="dt" sz="half" idx="10"/>
          </p:nvPr>
        </p:nvSpPr>
        <p:spPr bwMode="auto">
          <a:xfrm>
            <a:off x="0" y="6629400"/>
            <a:ext cx="16256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969696"/>
                </a:solidFill>
                <a:ea typeface="Gulim" pitchFamily="34" charset="-127"/>
              </a:defRPr>
            </a:lvl1pPr>
          </a:lstStyle>
          <a:p>
            <a:pPr fontAlgn="base">
              <a:spcBef>
                <a:spcPct val="0"/>
              </a:spcBef>
              <a:spcAft>
                <a:spcPct val="0"/>
              </a:spcAft>
              <a:defRPr/>
            </a:pPr>
            <a:r>
              <a:rPr lang="ko-KR" altLang="en-US">
                <a:cs typeface="Arial" charset="0"/>
              </a:rPr>
              <a:t>As of:</a:t>
            </a:r>
            <a:endParaRPr lang="en-US" altLang="ko-KR">
              <a:cs typeface="Arial" charset="0"/>
            </a:endParaRPr>
          </a:p>
        </p:txBody>
      </p:sp>
      <p:sp>
        <p:nvSpPr>
          <p:cNvPr id="10" name="Rectangle 7"/>
          <p:cNvSpPr>
            <a:spLocks noGrp="1" noChangeArrowheads="1"/>
          </p:cNvSpPr>
          <p:nvPr>
            <p:ph type="sldNum" sz="quarter" idx="11"/>
          </p:nvPr>
        </p:nvSpPr>
        <p:spPr>
          <a:xfrm>
            <a:off x="10651067" y="6629400"/>
            <a:ext cx="1524000" cy="304800"/>
          </a:xfrm>
        </p:spPr>
        <p:txBody>
          <a:bodyPr/>
          <a:lstStyle>
            <a:lvl1pPr>
              <a:defRPr/>
            </a:lvl1pPr>
          </a:lstStyle>
          <a:p>
            <a:pPr>
              <a:defRPr/>
            </a:pPr>
            <a:fld id="{BE2534C6-9F14-4403-9A7D-FA60AD1C88C4}" type="slidenum">
              <a:rPr lang="ko-KR" altLang="en-US"/>
              <a:pPr>
                <a:defRPr/>
              </a:pPr>
              <a:t>‹#›</a:t>
            </a:fld>
            <a:endParaRPr lang="en-US" altLang="ko-KR">
              <a:solidFill>
                <a:srgbClr val="EAEBDE"/>
              </a:solidFill>
            </a:endParaRPr>
          </a:p>
        </p:txBody>
      </p:sp>
      <p:graphicFrame>
        <p:nvGraphicFramePr>
          <p:cNvPr id="11" name="Object 10"/>
          <p:cNvGraphicFramePr>
            <a:graphicFrameLocks noChangeAspect="1"/>
          </p:cNvGraphicFramePr>
          <p:nvPr userDrawn="1"/>
        </p:nvGraphicFramePr>
        <p:xfrm>
          <a:off x="508000" y="2438401"/>
          <a:ext cx="3352800" cy="2867507"/>
        </p:xfrm>
        <a:graphic>
          <a:graphicData uri="http://schemas.openxmlformats.org/presentationml/2006/ole">
            <mc:AlternateContent xmlns:mc="http://schemas.openxmlformats.org/markup-compatibility/2006">
              <mc:Choice xmlns:v="urn:schemas-microsoft-com:vml" Requires="v">
                <p:oleObj r:id="rId2" imgW="7342857" imgH="8371429" progId="">
                  <p:embed/>
                </p:oleObj>
              </mc:Choice>
              <mc:Fallback>
                <p:oleObj r:id="rId2" imgW="7342857" imgH="8371429" progId="">
                  <p:embed/>
                  <p:pic>
                    <p:nvPicPr>
                      <p:cNvPr id="11"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438401"/>
                        <a:ext cx="3352800" cy="2867507"/>
                      </a:xfrm>
                      <a:prstGeom prst="rect">
                        <a:avLst/>
                      </a:prstGeom>
                      <a:noFill/>
                      <a:effectLst/>
                    </p:spPr>
                  </p:pic>
                </p:oleObj>
              </mc:Fallback>
            </mc:AlternateContent>
          </a:graphicData>
        </a:graphic>
      </p:graphicFrame>
    </p:spTree>
    <p:extLst>
      <p:ext uri="{BB962C8B-B14F-4D97-AF65-F5344CB8AC3E}">
        <p14:creationId xmlns:p14="http://schemas.microsoft.com/office/powerpoint/2010/main" val="926057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1180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83B4161C-5141-450F-993A-D9A8FDD4F7FC}" type="slidenum">
              <a:rPr lang="ko-KR" altLang="en-US"/>
              <a:pPr>
                <a:defRPr/>
              </a:pPr>
              <a:t>‹#›</a:t>
            </a:fld>
            <a:endParaRPr lang="en-US" altLang="ko-KR">
              <a:solidFill>
                <a:srgbClr val="EAEBDE"/>
              </a:solidFill>
            </a:endParaRPr>
          </a:p>
        </p:txBody>
      </p:sp>
      <p:pic>
        <p:nvPicPr>
          <p:cNvPr id="5" name="Picture 4"/>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79667" y="-21566"/>
            <a:ext cx="1295400" cy="1295400"/>
          </a:xfrm>
          <a:prstGeom prst="rect">
            <a:avLst/>
          </a:prstGeom>
        </p:spPr>
      </p:pic>
    </p:spTree>
    <p:extLst>
      <p:ext uri="{BB962C8B-B14F-4D97-AF65-F5344CB8AC3E}">
        <p14:creationId xmlns:p14="http://schemas.microsoft.com/office/powerpoint/2010/main" val="1001065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3" y="1536700"/>
            <a:ext cx="5319184"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3586" y="1536700"/>
            <a:ext cx="5319183"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6826D3A5-9C8E-4099-BB5F-D6AFEAFE17C3}" type="slidenum">
              <a:rPr lang="ko-KR" altLang="en-US"/>
              <a:pPr>
                <a:defRPr/>
              </a:pPr>
              <a:t>‹#›</a:t>
            </a:fld>
            <a:endParaRPr lang="en-US" altLang="ko-KR">
              <a:solidFill>
                <a:srgbClr val="EAEBDE"/>
              </a:solidFill>
            </a:endParaRPr>
          </a:p>
        </p:txBody>
      </p:sp>
    </p:spTree>
    <p:extLst>
      <p:ext uri="{BB962C8B-B14F-4D97-AF65-F5344CB8AC3E}">
        <p14:creationId xmlns:p14="http://schemas.microsoft.com/office/powerpoint/2010/main" val="248430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5767-F50D-E709-DA38-C5B85960BA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D08F33-0D19-0B6F-9B0D-9626C1A9B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A0EA2-AFCB-741B-0A1E-44F7840AE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35C4-A4A2-E050-D0E2-DA175BB0B69F}"/>
              </a:ext>
            </a:extLst>
          </p:cNvPr>
          <p:cNvSpPr>
            <a:spLocks noGrp="1"/>
          </p:cNvSpPr>
          <p:nvPr>
            <p:ph type="dt" sz="half" idx="10"/>
          </p:nvPr>
        </p:nvSpPr>
        <p:spPr/>
        <p:txBody>
          <a:bodyPr/>
          <a:lstStyle/>
          <a:p>
            <a:fld id="{85798239-0DDA-4192-B69D-20C2D8B053E9}" type="datetimeFigureOut">
              <a:rPr lang="en-US" smtClean="0"/>
              <a:t>6/12/2024</a:t>
            </a:fld>
            <a:endParaRPr lang="en-US"/>
          </a:p>
        </p:txBody>
      </p:sp>
      <p:sp>
        <p:nvSpPr>
          <p:cNvPr id="6" name="Footer Placeholder 5">
            <a:extLst>
              <a:ext uri="{FF2B5EF4-FFF2-40B4-BE49-F238E27FC236}">
                <a16:creationId xmlns:a16="http://schemas.microsoft.com/office/drawing/2014/main" id="{3D64E8E7-E540-CC79-D98C-EA79C8543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7C67A-E0DC-8442-EA4A-8274EA16017F}"/>
              </a:ext>
            </a:extLst>
          </p:cNvPr>
          <p:cNvSpPr>
            <a:spLocks noGrp="1"/>
          </p:cNvSpPr>
          <p:nvPr>
            <p:ph type="sldNum" sz="quarter" idx="12"/>
          </p:nvPr>
        </p:nvSpPr>
        <p:spPr/>
        <p:txBody>
          <a:bodyPr/>
          <a:lstStyle/>
          <a:p>
            <a:fld id="{AC0D466D-21E3-4C39-A849-CBB913E4C84D}" type="slidenum">
              <a:rPr lang="en-US" smtClean="0"/>
              <a:t>‹#›</a:t>
            </a:fld>
            <a:endParaRPr lang="en-US"/>
          </a:p>
        </p:txBody>
      </p:sp>
    </p:spTree>
    <p:extLst>
      <p:ext uri="{BB962C8B-B14F-4D97-AF65-F5344CB8AC3E}">
        <p14:creationId xmlns:p14="http://schemas.microsoft.com/office/powerpoint/2010/main" val="660881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4769D0F1-B16C-49BF-B930-1B076DF5DDB8}" type="slidenum">
              <a:rPr lang="ko-KR" altLang="en-US"/>
              <a:pPr>
                <a:defRPr/>
              </a:pPr>
              <a:t>‹#›</a:t>
            </a:fld>
            <a:endParaRPr lang="en-US" altLang="ko-KR">
              <a:solidFill>
                <a:srgbClr val="EAEBDE"/>
              </a:solidFill>
            </a:endParaRPr>
          </a:p>
        </p:txBody>
      </p:sp>
    </p:spTree>
    <p:extLst>
      <p:ext uri="{BB962C8B-B14F-4D97-AF65-F5344CB8AC3E}">
        <p14:creationId xmlns:p14="http://schemas.microsoft.com/office/powerpoint/2010/main" val="2352243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639A599F-2190-4263-884A-25E4DC4291BE}" type="slidenum">
              <a:rPr lang="ko-KR" altLang="en-US"/>
              <a:pPr>
                <a:defRPr/>
              </a:pPr>
              <a:t>‹#›</a:t>
            </a:fld>
            <a:endParaRPr lang="en-US" altLang="ko-KR">
              <a:solidFill>
                <a:srgbClr val="EAEBDE"/>
              </a:solidFill>
            </a:endParaRPr>
          </a:p>
        </p:txBody>
      </p:sp>
    </p:spTree>
    <p:extLst>
      <p:ext uri="{BB962C8B-B14F-4D97-AF65-F5344CB8AC3E}">
        <p14:creationId xmlns:p14="http://schemas.microsoft.com/office/powerpoint/2010/main" val="41684837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602054F-330A-4FEA-9EFC-2179EA5874E2}" type="slidenum">
              <a:rPr lang="ko-KR" altLang="en-US"/>
              <a:pPr>
                <a:defRPr/>
              </a:pPr>
              <a:t>‹#›</a:t>
            </a:fld>
            <a:endParaRPr lang="en-US" altLang="ko-KR">
              <a:solidFill>
                <a:srgbClr val="EAEBDE"/>
              </a:solidFill>
            </a:endParaRPr>
          </a:p>
        </p:txBody>
      </p:sp>
    </p:spTree>
    <p:extLst>
      <p:ext uri="{BB962C8B-B14F-4D97-AF65-F5344CB8AC3E}">
        <p14:creationId xmlns:p14="http://schemas.microsoft.com/office/powerpoint/2010/main" val="26049612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85917B3-8A3E-4546-9CDA-2E105A4F1C61}" type="slidenum">
              <a:rPr lang="ko-KR" altLang="en-US"/>
              <a:pPr>
                <a:defRPr/>
              </a:pPr>
              <a:t>‹#›</a:t>
            </a:fld>
            <a:endParaRPr lang="en-US" altLang="ko-KR">
              <a:solidFill>
                <a:srgbClr val="EAEBDE"/>
              </a:solidFill>
            </a:endParaRPr>
          </a:p>
        </p:txBody>
      </p:sp>
    </p:spTree>
    <p:extLst>
      <p:ext uri="{BB962C8B-B14F-4D97-AF65-F5344CB8AC3E}">
        <p14:creationId xmlns:p14="http://schemas.microsoft.com/office/powerpoint/2010/main" val="10705535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080C3E0-0B21-42F0-BCC6-9939FEE4F541}" type="slidenum">
              <a:rPr lang="ko-KR" altLang="en-US"/>
              <a:pPr>
                <a:defRPr/>
              </a:pPr>
              <a:t>‹#›</a:t>
            </a:fld>
            <a:endParaRPr lang="en-US" altLang="ko-KR">
              <a:solidFill>
                <a:srgbClr val="EAEBDE"/>
              </a:solidFill>
            </a:endParaRPr>
          </a:p>
        </p:txBody>
      </p:sp>
    </p:spTree>
    <p:extLst>
      <p:ext uri="{BB962C8B-B14F-4D97-AF65-F5344CB8AC3E}">
        <p14:creationId xmlns:p14="http://schemas.microsoft.com/office/powerpoint/2010/main" val="34002796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684ECF1B-2008-4454-B506-9C77ABBF5EF7}" type="slidenum">
              <a:rPr lang="ko-KR" altLang="en-US"/>
              <a:pPr>
                <a:defRPr/>
              </a:pPr>
              <a:t>‹#›</a:t>
            </a:fld>
            <a:endParaRPr lang="en-US" altLang="ko-KR">
              <a:solidFill>
                <a:srgbClr val="EAEBDE"/>
              </a:solidFill>
            </a:endParaRPr>
          </a:p>
        </p:txBody>
      </p:sp>
    </p:spTree>
    <p:extLst>
      <p:ext uri="{BB962C8B-B14F-4D97-AF65-F5344CB8AC3E}">
        <p14:creationId xmlns:p14="http://schemas.microsoft.com/office/powerpoint/2010/main" val="37065748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5" y="76200"/>
            <a:ext cx="2738967"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2" y="76200"/>
            <a:ext cx="8013700"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FD54CE62-0F65-4342-85CB-86B60E4819E4}" type="slidenum">
              <a:rPr lang="ko-KR" altLang="en-US"/>
              <a:pPr>
                <a:defRPr/>
              </a:pPr>
              <a:t>‹#›</a:t>
            </a:fld>
            <a:endParaRPr lang="en-US" altLang="ko-KR">
              <a:solidFill>
                <a:srgbClr val="EAEBDE"/>
              </a:solidFill>
            </a:endParaRPr>
          </a:p>
        </p:txBody>
      </p:sp>
    </p:spTree>
    <p:extLst>
      <p:ext uri="{BB962C8B-B14F-4D97-AF65-F5344CB8AC3E}">
        <p14:creationId xmlns:p14="http://schemas.microsoft.com/office/powerpoint/2010/main" val="42687372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69783" y="76200"/>
            <a:ext cx="7897284" cy="1143000"/>
          </a:xfrm>
        </p:spPr>
        <p:txBody>
          <a:bodyPr/>
          <a:lstStyle/>
          <a:p>
            <a:r>
              <a:rPr lang="en-US"/>
              <a:t>Click to edit Master title style</a:t>
            </a:r>
          </a:p>
        </p:txBody>
      </p:sp>
      <p:sp>
        <p:nvSpPr>
          <p:cNvPr id="3" name="Table Placeholder 2"/>
          <p:cNvSpPr>
            <a:spLocks noGrp="1"/>
          </p:cNvSpPr>
          <p:nvPr>
            <p:ph type="tbl" idx="1"/>
          </p:nvPr>
        </p:nvSpPr>
        <p:spPr>
          <a:xfrm>
            <a:off x="711205" y="1536700"/>
            <a:ext cx="10841567" cy="4324350"/>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84BB4DCB-F5BA-4587-8BBD-75232B1D7207}" type="slidenum">
              <a:rPr lang="ko-KR" altLang="en-US"/>
              <a:pPr>
                <a:defRPr/>
              </a:pPr>
              <a:t>‹#›</a:t>
            </a:fld>
            <a:endParaRPr lang="en-US" altLang="ko-KR">
              <a:solidFill>
                <a:srgbClr val="EAEBDE"/>
              </a:solidFill>
            </a:endParaRPr>
          </a:p>
        </p:txBody>
      </p:sp>
    </p:spTree>
    <p:extLst>
      <p:ext uri="{BB962C8B-B14F-4D97-AF65-F5344CB8AC3E}">
        <p14:creationId xmlns:p14="http://schemas.microsoft.com/office/powerpoint/2010/main" val="6612261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9783" y="76200"/>
            <a:ext cx="7897284" cy="1143000"/>
          </a:xfrm>
        </p:spPr>
        <p:txBody>
          <a:bodyPr/>
          <a:lstStyle/>
          <a:p>
            <a:r>
              <a:rPr lang="en-US"/>
              <a:t>Click to edit Master title style</a:t>
            </a:r>
          </a:p>
        </p:txBody>
      </p:sp>
      <p:sp>
        <p:nvSpPr>
          <p:cNvPr id="3" name="Text Placeholder 2"/>
          <p:cNvSpPr>
            <a:spLocks noGrp="1"/>
          </p:cNvSpPr>
          <p:nvPr>
            <p:ph type="body" sz="half" idx="1"/>
          </p:nvPr>
        </p:nvSpPr>
        <p:spPr>
          <a:xfrm>
            <a:off x="711203" y="1536700"/>
            <a:ext cx="5319184"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3586" y="1536700"/>
            <a:ext cx="5319183"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ACA7CBE-DE24-4E74-8B6C-B6F421F70A44}" type="slidenum">
              <a:rPr lang="ko-KR" altLang="en-US"/>
              <a:pPr>
                <a:defRPr/>
              </a:pPr>
              <a:t>‹#›</a:t>
            </a:fld>
            <a:endParaRPr lang="en-US" altLang="ko-KR">
              <a:solidFill>
                <a:srgbClr val="EAEBDE"/>
              </a:solidFill>
            </a:endParaRPr>
          </a:p>
        </p:txBody>
      </p:sp>
    </p:spTree>
    <p:extLst>
      <p:ext uri="{BB962C8B-B14F-4D97-AF65-F5344CB8AC3E}">
        <p14:creationId xmlns:p14="http://schemas.microsoft.com/office/powerpoint/2010/main" val="14112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cstate="print"/>
          <a:srcRect/>
          <a:stretch>
            <a:fillRect/>
          </a:stretch>
        </p:blipFill>
        <p:spPr bwMode="auto">
          <a:xfrm>
            <a:off x="0" y="0"/>
            <a:ext cx="2717800"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6" name="Rectangle 4"/>
          <p:cNvSpPr>
            <a:spLocks noGrp="1" noChangeArrowheads="1"/>
          </p:cNvSpPr>
          <p:nvPr>
            <p:ph type="sldNum" sz="quarter" idx="10"/>
          </p:nvPr>
        </p:nvSpPr>
        <p:spPr/>
        <p:txBody>
          <a:bodyPr/>
          <a:lstStyle>
            <a:lvl1pPr>
              <a:defRPr/>
            </a:lvl1pPr>
          </a:lstStyle>
          <a:p>
            <a:pPr>
              <a:defRPr/>
            </a:pPr>
            <a:fld id="{512B43D3-6F2A-4024-ADEE-0EB804548CB7}" type="slidenum">
              <a:rPr lang="en-US"/>
              <a:pPr>
                <a:defRPr/>
              </a:pPr>
              <a:t>‹#›</a:t>
            </a:fld>
            <a:endParaRPr lang="en-US" dirty="0"/>
          </a:p>
        </p:txBody>
      </p:sp>
      <p:pic>
        <p:nvPicPr>
          <p:cNvPr id="5" name="Picture 2" descr="C:\Documents and Settings\john.souza\Desktop\Final Squadron Patch 26 Feb 2010.jpg"/>
          <p:cNvPicPr>
            <a:picLocks noChangeAspect="1" noChangeArrowheads="1"/>
          </p:cNvPicPr>
          <p:nvPr userDrawn="1"/>
        </p:nvPicPr>
        <p:blipFill>
          <a:blip r:embed="rId3" cstate="print"/>
          <a:srcRect/>
          <a:stretch>
            <a:fillRect/>
          </a:stretch>
        </p:blipFill>
        <p:spPr bwMode="auto">
          <a:xfrm>
            <a:off x="304800" y="0"/>
            <a:ext cx="1320800" cy="1174750"/>
          </a:xfrm>
          <a:prstGeom prst="rect">
            <a:avLst/>
          </a:prstGeom>
          <a:noFill/>
          <a:ln w="9525">
            <a:noFill/>
            <a:miter lim="800000"/>
            <a:headEnd/>
            <a:tailEnd/>
          </a:ln>
        </p:spPr>
      </p:pic>
    </p:spTree>
    <p:extLst>
      <p:ext uri="{BB962C8B-B14F-4D97-AF65-F5344CB8AC3E}">
        <p14:creationId xmlns:p14="http://schemas.microsoft.com/office/powerpoint/2010/main" val="110076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F086-6BFE-B18F-B424-B99A0601C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C805E-63DC-694F-27F1-D021EFECC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490C2E-1043-967F-2C3C-0339808FA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02ACA-CE11-FD0D-063F-50A189B599EE}"/>
              </a:ext>
            </a:extLst>
          </p:cNvPr>
          <p:cNvSpPr>
            <a:spLocks noGrp="1"/>
          </p:cNvSpPr>
          <p:nvPr>
            <p:ph type="dt" sz="half" idx="10"/>
          </p:nvPr>
        </p:nvSpPr>
        <p:spPr/>
        <p:txBody>
          <a:bodyPr/>
          <a:lstStyle/>
          <a:p>
            <a:fld id="{85798239-0DDA-4192-B69D-20C2D8B053E9}" type="datetimeFigureOut">
              <a:rPr lang="en-US" smtClean="0"/>
              <a:t>6/12/2024</a:t>
            </a:fld>
            <a:endParaRPr lang="en-US"/>
          </a:p>
        </p:txBody>
      </p:sp>
      <p:sp>
        <p:nvSpPr>
          <p:cNvPr id="6" name="Footer Placeholder 5">
            <a:extLst>
              <a:ext uri="{FF2B5EF4-FFF2-40B4-BE49-F238E27FC236}">
                <a16:creationId xmlns:a16="http://schemas.microsoft.com/office/drawing/2014/main" id="{B36880C1-E1EB-A5DE-842E-18447A8F1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30C06-D959-DF3B-EC02-B2116389F155}"/>
              </a:ext>
            </a:extLst>
          </p:cNvPr>
          <p:cNvSpPr>
            <a:spLocks noGrp="1"/>
          </p:cNvSpPr>
          <p:nvPr>
            <p:ph type="sldNum" sz="quarter" idx="12"/>
          </p:nvPr>
        </p:nvSpPr>
        <p:spPr/>
        <p:txBody>
          <a:bodyPr/>
          <a:lstStyle/>
          <a:p>
            <a:fld id="{AC0D466D-21E3-4C39-A849-CBB913E4C84D}" type="slidenum">
              <a:rPr lang="en-US" smtClean="0"/>
              <a:t>‹#›</a:t>
            </a:fld>
            <a:endParaRPr lang="en-US"/>
          </a:p>
        </p:txBody>
      </p:sp>
    </p:spTree>
    <p:extLst>
      <p:ext uri="{BB962C8B-B14F-4D97-AF65-F5344CB8AC3E}">
        <p14:creationId xmlns:p14="http://schemas.microsoft.com/office/powerpoint/2010/main" val="36135435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602054F-330A-4FEA-9EFC-2179EA5874E2}" type="slidenum">
              <a:rPr lang="ko-KR" altLang="en-US"/>
              <a:pPr>
                <a:defRPr/>
              </a:pPr>
              <a:t>‹#›</a:t>
            </a:fld>
            <a:endParaRPr lang="en-US" altLang="ko-KR">
              <a:solidFill>
                <a:srgbClr val="EAEBDE"/>
              </a:solidFill>
            </a:endParaRPr>
          </a:p>
        </p:txBody>
      </p:sp>
    </p:spTree>
    <p:extLst>
      <p:ext uri="{BB962C8B-B14F-4D97-AF65-F5344CB8AC3E}">
        <p14:creationId xmlns:p14="http://schemas.microsoft.com/office/powerpoint/2010/main" val="37920170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757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43394B-C45F-493F-957B-FCF0F304752C}"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DCBF8-9C94-4FEA-904A-7124CBB4B774}" type="slidenum">
              <a:rPr lang="en-US" smtClean="0"/>
              <a:t>‹#›</a:t>
            </a:fld>
            <a:endParaRPr lang="en-US"/>
          </a:p>
        </p:txBody>
      </p:sp>
    </p:spTree>
    <p:extLst>
      <p:ext uri="{BB962C8B-B14F-4D97-AF65-F5344CB8AC3E}">
        <p14:creationId xmlns:p14="http://schemas.microsoft.com/office/powerpoint/2010/main" val="230546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43394B-C45F-493F-957B-FCF0F304752C}"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DCBF8-9C94-4FEA-904A-7124CBB4B774}" type="slidenum">
              <a:rPr lang="en-US" smtClean="0"/>
              <a:t>‹#›</a:t>
            </a:fld>
            <a:endParaRPr lang="en-US"/>
          </a:p>
        </p:txBody>
      </p:sp>
    </p:spTree>
    <p:extLst>
      <p:ext uri="{BB962C8B-B14F-4D97-AF65-F5344CB8AC3E}">
        <p14:creationId xmlns:p14="http://schemas.microsoft.com/office/powerpoint/2010/main" val="25950292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43394B-C45F-493F-957B-FCF0F304752C}"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DCBF8-9C94-4FEA-904A-7124CBB4B774}" type="slidenum">
              <a:rPr lang="en-US" smtClean="0"/>
              <a:t>‹#›</a:t>
            </a:fld>
            <a:endParaRPr lang="en-US"/>
          </a:p>
        </p:txBody>
      </p:sp>
    </p:spTree>
    <p:extLst>
      <p:ext uri="{BB962C8B-B14F-4D97-AF65-F5344CB8AC3E}">
        <p14:creationId xmlns:p14="http://schemas.microsoft.com/office/powerpoint/2010/main" val="29379587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43394B-C45F-493F-957B-FCF0F304752C}"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DCBF8-9C94-4FEA-904A-7124CBB4B774}" type="slidenum">
              <a:rPr lang="en-US" smtClean="0"/>
              <a:t>‹#›</a:t>
            </a:fld>
            <a:endParaRPr lang="en-US"/>
          </a:p>
        </p:txBody>
      </p:sp>
    </p:spTree>
    <p:extLst>
      <p:ext uri="{BB962C8B-B14F-4D97-AF65-F5344CB8AC3E}">
        <p14:creationId xmlns:p14="http://schemas.microsoft.com/office/powerpoint/2010/main" val="25106719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43394B-C45F-493F-957B-FCF0F304752C}" type="datetimeFigureOut">
              <a:rPr lang="en-US" smtClean="0"/>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DCBF8-9C94-4FEA-904A-7124CBB4B774}" type="slidenum">
              <a:rPr lang="en-US" smtClean="0"/>
              <a:t>‹#›</a:t>
            </a:fld>
            <a:endParaRPr lang="en-US"/>
          </a:p>
        </p:txBody>
      </p:sp>
    </p:spTree>
    <p:extLst>
      <p:ext uri="{BB962C8B-B14F-4D97-AF65-F5344CB8AC3E}">
        <p14:creationId xmlns:p14="http://schemas.microsoft.com/office/powerpoint/2010/main" val="30090921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43394B-C45F-493F-957B-FCF0F304752C}" type="datetimeFigureOut">
              <a:rPr lang="en-US" smtClean="0"/>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DCBF8-9C94-4FEA-904A-7124CBB4B774}" type="slidenum">
              <a:rPr lang="en-US" smtClean="0"/>
              <a:t>‹#›</a:t>
            </a:fld>
            <a:endParaRPr lang="en-US"/>
          </a:p>
        </p:txBody>
      </p:sp>
    </p:spTree>
    <p:extLst>
      <p:ext uri="{BB962C8B-B14F-4D97-AF65-F5344CB8AC3E}">
        <p14:creationId xmlns:p14="http://schemas.microsoft.com/office/powerpoint/2010/main" val="14476483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3394B-C45F-493F-957B-FCF0F304752C}" type="datetimeFigureOut">
              <a:rPr lang="en-US" smtClean="0"/>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8DCBF8-9C94-4FEA-904A-7124CBB4B774}" type="slidenum">
              <a:rPr lang="en-US" smtClean="0"/>
              <a:t>‹#›</a:t>
            </a:fld>
            <a:endParaRPr lang="en-US"/>
          </a:p>
        </p:txBody>
      </p:sp>
    </p:spTree>
    <p:extLst>
      <p:ext uri="{BB962C8B-B14F-4D97-AF65-F5344CB8AC3E}">
        <p14:creationId xmlns:p14="http://schemas.microsoft.com/office/powerpoint/2010/main" val="14468527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43394B-C45F-493F-957B-FCF0F304752C}"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DCBF8-9C94-4FEA-904A-7124CBB4B774}" type="slidenum">
              <a:rPr lang="en-US" smtClean="0"/>
              <a:t>‹#›</a:t>
            </a:fld>
            <a:endParaRPr lang="en-US"/>
          </a:p>
        </p:txBody>
      </p:sp>
    </p:spTree>
    <p:extLst>
      <p:ext uri="{BB962C8B-B14F-4D97-AF65-F5344CB8AC3E}">
        <p14:creationId xmlns:p14="http://schemas.microsoft.com/office/powerpoint/2010/main" val="65075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oleObject" Target="../embeddings/oleObject3.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1.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theme" Target="../theme/theme12.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5.pn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4.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image" Target="../media/image1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4.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6.png"/><Relationship Id="rId5" Type="http://schemas.openxmlformats.org/officeDocument/2006/relationships/theme" Target="../theme/theme6.xml"/><Relationship Id="rId4"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11.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0.png"/><Relationship Id="rId2" Type="http://schemas.openxmlformats.org/officeDocument/2006/relationships/slideLayout" Target="../slideLayouts/slideLayout77.xml"/><Relationship Id="rId16" Type="http://schemas.openxmlformats.org/officeDocument/2006/relationships/oleObject" Target="../embeddings/oleObject1.bin"/><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9.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9C102-8C83-129C-720A-CF71990A1A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444030-4083-E856-D9BD-A044A7953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B56AA-4B29-C613-AB65-8C17B4AF5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798239-0DDA-4192-B69D-20C2D8B053E9}" type="datetimeFigureOut">
              <a:rPr lang="en-US" smtClean="0"/>
              <a:t>6/12/2024</a:t>
            </a:fld>
            <a:endParaRPr lang="en-US"/>
          </a:p>
        </p:txBody>
      </p:sp>
      <p:sp>
        <p:nvSpPr>
          <p:cNvPr id="5" name="Footer Placeholder 4">
            <a:extLst>
              <a:ext uri="{FF2B5EF4-FFF2-40B4-BE49-F238E27FC236}">
                <a16:creationId xmlns:a16="http://schemas.microsoft.com/office/drawing/2014/main" id="{C031A38F-6CEC-AB8A-B53C-90C31601D7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2E35A6F-A961-8212-F92A-0317B8600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0D466D-21E3-4C39-A849-CBB913E4C84D}" type="slidenum">
              <a:rPr lang="en-US" smtClean="0"/>
              <a:t>‹#›</a:t>
            </a:fld>
            <a:endParaRPr lang="en-US"/>
          </a:p>
        </p:txBody>
      </p:sp>
    </p:spTree>
    <p:extLst>
      <p:ext uri="{BB962C8B-B14F-4D97-AF65-F5344CB8AC3E}">
        <p14:creationId xmlns:p14="http://schemas.microsoft.com/office/powerpoint/2010/main" val="360042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711203" y="1536700"/>
            <a:ext cx="1084156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p:txBody>
      </p:sp>
      <p:sp>
        <p:nvSpPr>
          <p:cNvPr id="311300" name="Rectangle 4"/>
          <p:cNvSpPr>
            <a:spLocks noGrp="1" noChangeArrowheads="1"/>
          </p:cNvSpPr>
          <p:nvPr>
            <p:ph type="sldNum" sz="quarter" idx="4"/>
          </p:nvPr>
        </p:nvSpPr>
        <p:spPr bwMode="auto">
          <a:xfrm>
            <a:off x="10651067" y="651827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ea typeface="Gulim" pitchFamily="34" charset="-127"/>
              </a:defRPr>
            </a:lvl1pPr>
          </a:lstStyle>
          <a:p>
            <a:pPr>
              <a:defRPr/>
            </a:pPr>
            <a:fld id="{2900C548-17F0-447E-8644-294C1EE0C143}" type="slidenum">
              <a:rPr lang="ko-KR" altLang="en-US"/>
              <a:pPr>
                <a:defRPr/>
              </a:pPr>
              <a:t>‹#›</a:t>
            </a:fld>
            <a:endParaRPr lang="en-US" altLang="ko-KR" dirty="0">
              <a:solidFill>
                <a:srgbClr val="EAEBDE"/>
              </a:solidFill>
            </a:endParaRPr>
          </a:p>
        </p:txBody>
      </p:sp>
      <p:sp>
        <p:nvSpPr>
          <p:cNvPr id="1028" name="Text Box 5"/>
          <p:cNvSpPr txBox="1">
            <a:spLocks noChangeArrowheads="1"/>
          </p:cNvSpPr>
          <p:nvPr/>
        </p:nvSpPr>
        <p:spPr bwMode="auto">
          <a:xfrm>
            <a:off x="508000" y="6491288"/>
            <a:ext cx="11161184" cy="369332"/>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defRPr/>
            </a:pPr>
            <a:r>
              <a:rPr lang="en-US" altLang="ko-KR" sz="1800" b="1" i="1" dirty="0">
                <a:solidFill>
                  <a:srgbClr val="151C77"/>
                </a:solidFill>
                <a:latin typeface="Century Schoolbook" pitchFamily="18" charset="0"/>
                <a:ea typeface="Gulim" pitchFamily="34" charset="-127"/>
              </a:rPr>
              <a:t>52 LRS … HELL YES!!!</a:t>
            </a:r>
          </a:p>
        </p:txBody>
      </p:sp>
      <p:sp>
        <p:nvSpPr>
          <p:cNvPr id="1029" name="Rectangle 6"/>
          <p:cNvSpPr>
            <a:spLocks noGrp="1" noChangeArrowheads="1"/>
          </p:cNvSpPr>
          <p:nvPr>
            <p:ph type="title"/>
          </p:nvPr>
        </p:nvSpPr>
        <p:spPr bwMode="auto">
          <a:xfrm>
            <a:off x="3769783" y="76200"/>
            <a:ext cx="78972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Title of Slide</a:t>
            </a:r>
          </a:p>
        </p:txBody>
      </p:sp>
      <p:sp>
        <p:nvSpPr>
          <p:cNvPr id="1030" name="Line 7"/>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solidFill>
                <a:prstClr val="black"/>
              </a:solidFill>
            </a:endParaRPr>
          </a:p>
        </p:txBody>
      </p:sp>
      <p:sp>
        <p:nvSpPr>
          <p:cNvPr id="1031" name="Line 8"/>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solidFill>
                <a:prstClr val="black"/>
              </a:solidFill>
            </a:endParaRPr>
          </a:p>
        </p:txBody>
      </p:sp>
      <p:graphicFrame>
        <p:nvGraphicFramePr>
          <p:cNvPr id="9" name="Object 8"/>
          <p:cNvGraphicFramePr>
            <a:graphicFrameLocks noChangeAspect="1"/>
          </p:cNvGraphicFramePr>
          <p:nvPr userDrawn="1"/>
        </p:nvGraphicFramePr>
        <p:xfrm>
          <a:off x="0" y="24129"/>
          <a:ext cx="1320800" cy="1129624"/>
        </p:xfrm>
        <a:graphic>
          <a:graphicData uri="http://schemas.openxmlformats.org/presentationml/2006/ole">
            <mc:AlternateContent xmlns:mc="http://schemas.openxmlformats.org/markup-compatibility/2006">
              <mc:Choice xmlns:v="urn:schemas-microsoft-com:vml" Requires="v">
                <p:oleObj r:id="rId4" imgW="7342857" imgH="8371429" progId="">
                  <p:embed/>
                </p:oleObj>
              </mc:Choice>
              <mc:Fallback>
                <p:oleObj r:id="rId4" imgW="7342857" imgH="8371429" progId="">
                  <p:embed/>
                  <p:pic>
                    <p:nvPicPr>
                      <p:cNvPr id="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129"/>
                        <a:ext cx="1320800" cy="1129624"/>
                      </a:xfrm>
                      <a:prstGeom prst="rect">
                        <a:avLst/>
                      </a:prstGeom>
                      <a:noFill/>
                      <a:effectLst/>
                    </p:spPr>
                  </p:pic>
                </p:oleObj>
              </mc:Fallback>
            </mc:AlternateContent>
          </a:graphicData>
        </a:graphic>
      </p:graphicFrame>
      <p:pic>
        <p:nvPicPr>
          <p:cNvPr id="10" name="Picture 9"/>
          <p:cNvPicPr>
            <a:picLocks noChangeAspect="1"/>
          </p:cNvPicPr>
          <p:nvPr userDrawn="1"/>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79667" y="-21566"/>
            <a:ext cx="1295400" cy="1295400"/>
          </a:xfrm>
          <a:prstGeom prst="rect">
            <a:avLst/>
          </a:prstGeom>
        </p:spPr>
      </p:pic>
    </p:spTree>
    <p:extLst>
      <p:ext uri="{BB962C8B-B14F-4D97-AF65-F5344CB8AC3E}">
        <p14:creationId xmlns:p14="http://schemas.microsoft.com/office/powerpoint/2010/main" val="322230489"/>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charset="0"/>
        </a:defRPr>
      </a:lvl2pPr>
      <a:lvl3pPr algn="r" rtl="0" eaLnBrk="0" fontAlgn="base" hangingPunct="0">
        <a:spcBef>
          <a:spcPct val="0"/>
        </a:spcBef>
        <a:spcAft>
          <a:spcPct val="0"/>
        </a:spcAft>
        <a:defRPr sz="4000" b="1">
          <a:solidFill>
            <a:srgbClr val="151C77"/>
          </a:solidFill>
          <a:latin typeface="Arial" charset="0"/>
        </a:defRPr>
      </a:lvl3pPr>
      <a:lvl4pPr algn="r" rtl="0" eaLnBrk="0" fontAlgn="base" hangingPunct="0">
        <a:spcBef>
          <a:spcPct val="0"/>
        </a:spcBef>
        <a:spcAft>
          <a:spcPct val="0"/>
        </a:spcAft>
        <a:defRPr sz="4000" b="1">
          <a:solidFill>
            <a:srgbClr val="151C77"/>
          </a:solidFill>
          <a:latin typeface="Arial" charset="0"/>
        </a:defRPr>
      </a:lvl4pPr>
      <a:lvl5pPr algn="r" rtl="0" eaLnBrk="0" fontAlgn="base" hangingPunct="0">
        <a:spcBef>
          <a:spcPct val="0"/>
        </a:spcBef>
        <a:spcAft>
          <a:spcPct val="0"/>
        </a:spcAft>
        <a:defRPr sz="4000" b="1">
          <a:solidFill>
            <a:srgbClr val="151C77"/>
          </a:solidFill>
          <a:latin typeface="Arial" charset="0"/>
        </a:defRPr>
      </a:lvl5pPr>
      <a:lvl6pPr marL="457200" algn="r" rtl="0" fontAlgn="base">
        <a:spcBef>
          <a:spcPct val="0"/>
        </a:spcBef>
        <a:spcAft>
          <a:spcPct val="0"/>
        </a:spcAft>
        <a:defRPr sz="4000" b="1">
          <a:solidFill>
            <a:srgbClr val="151C77"/>
          </a:solidFill>
          <a:latin typeface="Arial" charset="0"/>
        </a:defRPr>
      </a:lvl6pPr>
      <a:lvl7pPr marL="914400" algn="r" rtl="0" fontAlgn="base">
        <a:spcBef>
          <a:spcPct val="0"/>
        </a:spcBef>
        <a:spcAft>
          <a:spcPct val="0"/>
        </a:spcAft>
        <a:defRPr sz="4000" b="1">
          <a:solidFill>
            <a:srgbClr val="151C77"/>
          </a:solidFill>
          <a:latin typeface="Arial" charset="0"/>
        </a:defRPr>
      </a:lvl7pPr>
      <a:lvl8pPr marL="1371600" algn="r" rtl="0" fontAlgn="base">
        <a:spcBef>
          <a:spcPct val="0"/>
        </a:spcBef>
        <a:spcAft>
          <a:spcPct val="0"/>
        </a:spcAft>
        <a:defRPr sz="4000" b="1">
          <a:solidFill>
            <a:srgbClr val="151C77"/>
          </a:solidFill>
          <a:latin typeface="Arial" charset="0"/>
        </a:defRPr>
      </a:lvl8pPr>
      <a:lvl9pPr marL="1828800" algn="r" rtl="0" fontAlgn="base">
        <a:spcBef>
          <a:spcPct val="0"/>
        </a:spcBef>
        <a:spcAft>
          <a:spcPct val="0"/>
        </a:spcAft>
        <a:defRPr sz="4000" b="1">
          <a:solidFill>
            <a:srgbClr val="151C77"/>
          </a:solidFill>
          <a:latin typeface="Arial" charset="0"/>
        </a:defRPr>
      </a:lvl9pPr>
    </p:titleStyle>
    <p:bodyStyle>
      <a:lvl1pPr marL="285750" indent="-285750" algn="l" rtl="0" eaLnBrk="0" fontAlgn="base" hangingPunct="0">
        <a:spcBef>
          <a:spcPct val="20000"/>
        </a:spcBef>
        <a:spcAft>
          <a:spcPct val="0"/>
        </a:spcAft>
        <a:buClr>
          <a:srgbClr val="151C77"/>
        </a:buClr>
        <a:buSzPct val="120000"/>
        <a:buFont typeface="Wingdings" pitchFamily="2" charset="2"/>
        <a:buChar char="§"/>
        <a:defRPr sz="2400" b="1">
          <a:solidFill>
            <a:srgbClr val="151C77"/>
          </a:solidFill>
          <a:latin typeface="+mn-lt"/>
          <a:ea typeface="+mn-ea"/>
          <a:cs typeface="+mn-cs"/>
        </a:defRPr>
      </a:lvl1pPr>
      <a:lvl2pPr marL="688975" indent="-282575" algn="l" rtl="0" eaLnBrk="0" fontAlgn="base" hangingPunct="0">
        <a:spcBef>
          <a:spcPct val="20000"/>
        </a:spcBef>
        <a:spcAft>
          <a:spcPct val="0"/>
        </a:spcAft>
        <a:buClr>
          <a:srgbClr val="151C77"/>
        </a:buClr>
        <a:buSzPct val="120000"/>
        <a:buFont typeface="Wingdings" pitchFamily="2" charset="2"/>
        <a:buChar char="§"/>
        <a:defRPr sz="2200" b="1">
          <a:solidFill>
            <a:srgbClr val="151C77"/>
          </a:solidFill>
          <a:latin typeface="+mn-lt"/>
        </a:defRPr>
      </a:lvl2pPr>
      <a:lvl3pPr marL="1027113" indent="-223838"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3394B-C45F-493F-957B-FCF0F304752C}" type="datetimeFigureOut">
              <a:rPr lang="en-US" smtClean="0"/>
              <a:t>6/12/2024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DCBF8-9C94-4FEA-904A-7124CBB4B774}" type="slidenum">
              <a:rPr lang="en-US" smtClean="0"/>
              <a:t>‹#›</a:t>
            </a:fld>
            <a:endParaRPr lang="en-US"/>
          </a:p>
        </p:txBody>
      </p:sp>
    </p:spTree>
    <p:extLst>
      <p:ext uri="{BB962C8B-B14F-4D97-AF65-F5344CB8AC3E}">
        <p14:creationId xmlns:p14="http://schemas.microsoft.com/office/powerpoint/2010/main" val="297674176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5" name="Footer Placeholder 4"/>
          <p:cNvSpPr>
            <a:spLocks noGrp="1"/>
          </p:cNvSpPr>
          <p:nvPr>
            <p:ph type="ftr" sz="quarter" idx="3"/>
          </p:nvPr>
        </p:nvSpPr>
        <p:spPr>
          <a:xfrm>
            <a:off x="1727200" y="6356355"/>
            <a:ext cx="8432800" cy="365125"/>
          </a:xfrm>
          <a:prstGeom prst="rect">
            <a:avLst/>
          </a:prstGeom>
        </p:spPr>
        <p:txBody>
          <a:bodyPr vert="horz" lIns="91440" tIns="45720" rIns="91440" bIns="45720" rtlCol="0" anchor="ctr"/>
          <a:lstStyle>
            <a:lvl1pPr algn="ctr">
              <a:defRPr sz="1800" i="1" spc="600">
                <a:solidFill>
                  <a:schemeClr val="tx1">
                    <a:tint val="75000"/>
                  </a:schemeClr>
                </a:solidFill>
                <a:latin typeface="Times New Roman" pitchFamily="18" charset="0"/>
                <a:cs typeface="Times New Roman" pitchFamily="18" charset="0"/>
              </a:defRPr>
            </a:lvl1pPr>
          </a:lstStyle>
          <a:p>
            <a:r>
              <a:rPr lang="en-US" dirty="0">
                <a:solidFill>
                  <a:prstClr val="black">
                    <a:tint val="75000"/>
                  </a:prstClr>
                </a:solidFill>
              </a:rPr>
              <a:t>Integrity – Service - Excellence</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799196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dirty="0"/>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dirty="0"/>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0095E6E-9E35-4078-8F07-D4C515120343}" type="datetimeFigureOut">
              <a:rPr lang="en-US" smtClean="0"/>
              <a:pPr/>
              <a:t>6/12/2024</a:t>
            </a:fld>
            <a:endParaRPr lang="en-US" dirty="0"/>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62FE228-0041-4D10-8DF0-5D8FA0184B68}" type="slidenum">
              <a:rPr lang="en-US" smtClean="0"/>
              <a:pPr/>
              <a:t>‹#›</a:t>
            </a:fld>
            <a:endParaRPr lang="en-US" dirty="0"/>
          </a:p>
        </p:txBody>
      </p:sp>
    </p:spTree>
    <p:extLst>
      <p:ext uri="{BB962C8B-B14F-4D97-AF65-F5344CB8AC3E}">
        <p14:creationId xmlns:p14="http://schemas.microsoft.com/office/powerpoint/2010/main" val="3825923578"/>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140683"/>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Slide Number Placeholder 5"/>
          <p:cNvSpPr>
            <a:spLocks noGrp="1"/>
          </p:cNvSpPr>
          <p:nvPr>
            <p:ph type="sldNum" sz="quarter" idx="4"/>
          </p:nvPr>
        </p:nvSpPr>
        <p:spPr>
          <a:xfrm>
            <a:off x="11582400" y="6400235"/>
            <a:ext cx="512840" cy="365125"/>
          </a:xfrm>
          <a:prstGeom prst="rect">
            <a:avLst/>
          </a:prstGeom>
        </p:spPr>
        <p:txBody>
          <a:bodyPr vert="horz" lIns="91440" tIns="45720" rIns="91440" bIns="45720" rtlCol="0" anchor="ctr"/>
          <a:lstStyle>
            <a:lvl1pPr algn="r">
              <a:defRPr sz="1200">
                <a:solidFill>
                  <a:schemeClr val="bg1"/>
                </a:solidFill>
              </a:defRPr>
            </a:lvl1pPr>
          </a:lstStyle>
          <a:p>
            <a:fld id="{0312B422-ADD4-4612-A80D-1D146D1ABDA8}" type="slidenum">
              <a:rPr lang="en-US" smtClean="0"/>
              <a:t>‹#›</a:t>
            </a:fld>
            <a:endParaRPr lang="en-US"/>
          </a:p>
        </p:txBody>
      </p:sp>
      <p:pic>
        <p:nvPicPr>
          <p:cNvPr id="2050" name="Picture 2" descr="C:\Users\vacoGrovem\AppData\Local\Microsoft\Windows\Temporary Internet Files\Content.Outlook\83QVOJUE\CHOOSE-VA-rev.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66547" y="6184206"/>
            <a:ext cx="3417455" cy="641708"/>
          </a:xfrm>
          <a:prstGeom prst="rect">
            <a:avLst/>
          </a:prstGeom>
        </p:spPr>
      </p:pic>
    </p:spTree>
    <p:extLst>
      <p:ext uri="{BB962C8B-B14F-4D97-AF65-F5344CB8AC3E}">
        <p14:creationId xmlns:p14="http://schemas.microsoft.com/office/powerpoint/2010/main" val="384882868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0FCAF-E1E0-4428-BB75-300BD7FE21FD}" type="datetime1">
              <a:rPr lang="en-US" smtClean="0"/>
              <a:t>6/12/2024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CC4F7-10F8-4FF2-8127-8D46DAAFA10A}" type="slidenum">
              <a:rPr lang="en-US" smtClean="0"/>
              <a:t>‹#›</a:t>
            </a:fld>
            <a:endParaRPr lang="en-US" dirty="0"/>
          </a:p>
        </p:txBody>
      </p:sp>
    </p:spTree>
    <p:extLst>
      <p:ext uri="{BB962C8B-B14F-4D97-AF65-F5344CB8AC3E}">
        <p14:creationId xmlns:p14="http://schemas.microsoft.com/office/powerpoint/2010/main" val="60646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8421" y="1790661"/>
            <a:ext cx="990599" cy="30487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0490565-2311-4963-BC67-257284D70877}" type="datetimeFigureOut">
              <a:rPr lang="en-US" smtClean="0">
                <a:solidFill>
                  <a:srgbClr val="04617B">
                    <a:shade val="90000"/>
                  </a:srgbClr>
                </a:solidFill>
              </a:rPr>
              <a:pPr/>
              <a:t>6/12/2024</a:t>
            </a:fld>
            <a:endParaRPr lang="en-US">
              <a:solidFill>
                <a:srgbClr val="04617B">
                  <a:shade val="90000"/>
                </a:srgbClr>
              </a:solidFill>
            </a:endParaRPr>
          </a:p>
        </p:txBody>
      </p:sp>
      <p:sp>
        <p:nvSpPr>
          <p:cNvPr id="5" name="Footer Placeholder 4"/>
          <p:cNvSpPr>
            <a:spLocks noGrp="1"/>
          </p:cNvSpPr>
          <p:nvPr>
            <p:ph type="ftr" sz="quarter" idx="3"/>
          </p:nvPr>
        </p:nvSpPr>
        <p:spPr>
          <a:xfrm rot="5400000">
            <a:off x="8954415" y="3225261"/>
            <a:ext cx="3859795" cy="304880"/>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solidFill>
                <a:srgbClr val="04617B">
                  <a:shade val="90000"/>
                </a:srgbClr>
              </a:solidFill>
            </a:endParaRPr>
          </a:p>
        </p:txBody>
      </p:sp>
      <p:sp>
        <p:nvSpPr>
          <p:cNvPr id="6" name="Slide Number Placeholder 5"/>
          <p:cNvSpPr>
            <a:spLocks noGrp="1"/>
          </p:cNvSpPr>
          <p:nvPr>
            <p:ph type="sldNum" sz="quarter" idx="4"/>
          </p:nvPr>
        </p:nvSpPr>
        <p:spPr bwMode="gray">
          <a:xfrm>
            <a:off x="10355244" y="295739"/>
            <a:ext cx="838417" cy="767687"/>
          </a:xfrm>
          <a:prstGeom prst="rect">
            <a:avLst/>
          </a:prstGeom>
        </p:spPr>
        <p:txBody>
          <a:bodyPr vert="horz" lIns="91440" tIns="45720" rIns="91440" bIns="45720" rtlCol="0" anchor="b"/>
          <a:lstStyle>
            <a:lvl1pPr algn="ctr">
              <a:defRPr sz="2101" b="0" i="0">
                <a:solidFill>
                  <a:schemeClr val="tx1">
                    <a:tint val="75000"/>
                  </a:schemeClr>
                </a:solidFill>
              </a:defRPr>
            </a:lvl1pPr>
          </a:lstStyle>
          <a:p>
            <a:fld id="{52F35805-0C12-4F0E-8EA2-5E8CB53827E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571930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342905"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80" indent="-257180" algn="l" defTabSz="342905"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22" indent="-214316" algn="l" defTabSz="342905"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65"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70"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76"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85982"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87"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93"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98" indent="-171453" algn="l" defTabSz="342905"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5" rtl="0" eaLnBrk="1" latinLnBrk="0" hangingPunct="1">
        <a:defRPr sz="1350" kern="1200">
          <a:solidFill>
            <a:schemeClr val="tx1"/>
          </a:solidFill>
          <a:latin typeface="+mn-lt"/>
          <a:ea typeface="+mn-ea"/>
          <a:cs typeface="+mn-cs"/>
        </a:defRPr>
      </a:lvl1pPr>
      <a:lvl2pPr marL="342905" algn="l" defTabSz="342905" rtl="0" eaLnBrk="1" latinLnBrk="0" hangingPunct="1">
        <a:defRPr sz="1350" kern="1200">
          <a:solidFill>
            <a:schemeClr val="tx1"/>
          </a:solidFill>
          <a:latin typeface="+mn-lt"/>
          <a:ea typeface="+mn-ea"/>
          <a:cs typeface="+mn-cs"/>
        </a:defRPr>
      </a:lvl2pPr>
      <a:lvl3pPr marL="685811" algn="l" defTabSz="342905" rtl="0" eaLnBrk="1" latinLnBrk="0" hangingPunct="1">
        <a:defRPr sz="1350" kern="1200">
          <a:solidFill>
            <a:schemeClr val="tx1"/>
          </a:solidFill>
          <a:latin typeface="+mn-lt"/>
          <a:ea typeface="+mn-ea"/>
          <a:cs typeface="+mn-cs"/>
        </a:defRPr>
      </a:lvl3pPr>
      <a:lvl4pPr marL="1028717" algn="l" defTabSz="342905" rtl="0" eaLnBrk="1" latinLnBrk="0" hangingPunct="1">
        <a:defRPr sz="1350" kern="1200">
          <a:solidFill>
            <a:schemeClr val="tx1"/>
          </a:solidFill>
          <a:latin typeface="+mn-lt"/>
          <a:ea typeface="+mn-ea"/>
          <a:cs typeface="+mn-cs"/>
        </a:defRPr>
      </a:lvl4pPr>
      <a:lvl5pPr marL="1371623" algn="l" defTabSz="342905" rtl="0" eaLnBrk="1" latinLnBrk="0" hangingPunct="1">
        <a:defRPr sz="1350" kern="1200">
          <a:solidFill>
            <a:schemeClr val="tx1"/>
          </a:solidFill>
          <a:latin typeface="+mn-lt"/>
          <a:ea typeface="+mn-ea"/>
          <a:cs typeface="+mn-cs"/>
        </a:defRPr>
      </a:lvl5pPr>
      <a:lvl6pPr marL="1714529" algn="l" defTabSz="342905" rtl="0" eaLnBrk="1" latinLnBrk="0" hangingPunct="1">
        <a:defRPr sz="1350" kern="1200">
          <a:solidFill>
            <a:schemeClr val="tx1"/>
          </a:solidFill>
          <a:latin typeface="+mn-lt"/>
          <a:ea typeface="+mn-ea"/>
          <a:cs typeface="+mn-cs"/>
        </a:defRPr>
      </a:lvl6pPr>
      <a:lvl7pPr marL="2057435" algn="l" defTabSz="342905" rtl="0" eaLnBrk="1" latinLnBrk="0" hangingPunct="1">
        <a:defRPr sz="1350" kern="1200">
          <a:solidFill>
            <a:schemeClr val="tx1"/>
          </a:solidFill>
          <a:latin typeface="+mn-lt"/>
          <a:ea typeface="+mn-ea"/>
          <a:cs typeface="+mn-cs"/>
        </a:defRPr>
      </a:lvl7pPr>
      <a:lvl8pPr marL="2400340" algn="l" defTabSz="342905" rtl="0" eaLnBrk="1" latinLnBrk="0" hangingPunct="1">
        <a:defRPr sz="1350" kern="1200">
          <a:solidFill>
            <a:schemeClr val="tx1"/>
          </a:solidFill>
          <a:latin typeface="+mn-lt"/>
          <a:ea typeface="+mn-ea"/>
          <a:cs typeface="+mn-cs"/>
        </a:defRPr>
      </a:lvl8pPr>
      <a:lvl9pPr marL="2743246" algn="l" defTabSz="34290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b="0">
                <a:solidFill>
                  <a:srgbClr val="969696"/>
                </a:solidFill>
                <a:latin typeface="+mn-lt"/>
              </a:defRPr>
            </a:lvl1pPr>
          </a:lstStyle>
          <a:p>
            <a:pPr>
              <a:defRPr/>
            </a:pPr>
            <a:r>
              <a:rPr lang="en-US"/>
              <a:t>As of: </a:t>
            </a:r>
          </a:p>
        </p:txBody>
      </p:sp>
      <p:sp>
        <p:nvSpPr>
          <p:cNvPr id="8195" name="Rectangle 3"/>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solidFill>
                  <a:srgbClr val="969696"/>
                </a:solidFill>
                <a:latin typeface="+mn-lt"/>
              </a:defRPr>
            </a:lvl1pPr>
          </a:lstStyle>
          <a:p>
            <a:pPr>
              <a:defRPr/>
            </a:pPr>
            <a:fld id="{2ABE34CC-EEDA-48B4-A132-CCC06FBFA64F}" type="slidenum">
              <a:rPr lang="en-US" smtClean="0"/>
              <a:pPr>
                <a:defRPr/>
              </a:pPr>
              <a:t>‹#›</a:t>
            </a:fld>
            <a:endParaRPr lang="en-US" dirty="0">
              <a:solidFill>
                <a:srgbClr val="808080"/>
              </a:solidFill>
            </a:endParaRPr>
          </a:p>
        </p:txBody>
      </p:sp>
      <p:sp>
        <p:nvSpPr>
          <p:cNvPr id="1028" name="Text Box 4"/>
          <p:cNvSpPr txBox="1">
            <a:spLocks noChangeArrowheads="1"/>
          </p:cNvSpPr>
          <p:nvPr/>
        </p:nvSpPr>
        <p:spPr bwMode="auto">
          <a:xfrm>
            <a:off x="1727200" y="6491288"/>
            <a:ext cx="8737600" cy="400110"/>
          </a:xfrm>
          <a:prstGeom prst="rect">
            <a:avLst/>
          </a:prstGeom>
          <a:noFill/>
          <a:ln w="9525">
            <a:noFill/>
            <a:miter lim="800000"/>
            <a:headEnd/>
            <a:tailEnd/>
          </a:ln>
        </p:spPr>
        <p:txBody>
          <a:bodyPr>
            <a:spAutoFit/>
          </a:bodyPr>
          <a:lstStyle/>
          <a:p>
            <a:pPr algn="ctr" eaLnBrk="0" hangingPunct="0">
              <a:spcBef>
                <a:spcPct val="50000"/>
              </a:spcBef>
              <a:defRPr/>
            </a:pPr>
            <a:r>
              <a:rPr lang="en-US" sz="2000" b="1" i="1" kern="1200" dirty="0">
                <a:solidFill>
                  <a:schemeClr val="tx1"/>
                </a:solidFill>
                <a:effectLst/>
                <a:latin typeface="Century Schoolbook" panose="02040604050505020304" pitchFamily="18" charset="0"/>
                <a:ea typeface="+mn-ea"/>
                <a:cs typeface="Arial" charset="0"/>
              </a:rPr>
              <a:t>Saber Medics.  Trusted, Ready!</a:t>
            </a:r>
            <a:endParaRPr lang="en-US" sz="2000" b="1" i="1" dirty="0">
              <a:solidFill>
                <a:srgbClr val="000000"/>
              </a:solidFill>
              <a:latin typeface="Century Schoolbook" pitchFamily="18" charset="0"/>
            </a:endParaRPr>
          </a:p>
        </p:txBody>
      </p:sp>
      <p:sp>
        <p:nvSpPr>
          <p:cNvPr id="1029" name="Rectangle 5"/>
          <p:cNvSpPr>
            <a:spLocks noGrp="1" noChangeArrowheads="1"/>
          </p:cNvSpPr>
          <p:nvPr>
            <p:ph type="title"/>
          </p:nvPr>
        </p:nvSpPr>
        <p:spPr bwMode="auto">
          <a:xfrm>
            <a:off x="2218267" y="76200"/>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Line 6"/>
          <p:cNvSpPr>
            <a:spLocks noChangeShapeType="1"/>
          </p:cNvSpPr>
          <p:nvPr/>
        </p:nvSpPr>
        <p:spPr bwMode="auto">
          <a:xfrm>
            <a:off x="508000" y="6451600"/>
            <a:ext cx="11176000" cy="0"/>
          </a:xfrm>
          <a:prstGeom prst="line">
            <a:avLst/>
          </a:prstGeom>
          <a:noFill/>
          <a:ln w="57150">
            <a:solidFill>
              <a:srgbClr val="0C2D83"/>
            </a:solidFill>
            <a:round/>
            <a:headEnd/>
            <a:tailEnd/>
          </a:ln>
        </p:spPr>
        <p:txBody>
          <a:bodyPr wrap="none" anchor="ctr"/>
          <a:lstStyle/>
          <a:p>
            <a:pPr>
              <a:defRPr/>
            </a:pPr>
            <a:endParaRPr lang="en-US" sz="1800" dirty="0"/>
          </a:p>
        </p:txBody>
      </p:sp>
      <p:sp>
        <p:nvSpPr>
          <p:cNvPr id="1031" name="Line 7"/>
          <p:cNvSpPr>
            <a:spLocks noChangeShapeType="1"/>
          </p:cNvSpPr>
          <p:nvPr/>
        </p:nvSpPr>
        <p:spPr bwMode="auto">
          <a:xfrm>
            <a:off x="508000" y="1231900"/>
            <a:ext cx="11176000" cy="0"/>
          </a:xfrm>
          <a:prstGeom prst="line">
            <a:avLst/>
          </a:prstGeom>
          <a:noFill/>
          <a:ln w="57150">
            <a:solidFill>
              <a:srgbClr val="0C2D83"/>
            </a:solidFill>
            <a:round/>
            <a:headEnd/>
            <a:tailEnd/>
          </a:ln>
        </p:spPr>
        <p:txBody>
          <a:bodyPr wrap="none" anchor="ctr"/>
          <a:lstStyle/>
          <a:p>
            <a:pPr>
              <a:defRPr/>
            </a:pPr>
            <a:endParaRPr lang="en-US" sz="1800" dirty="0"/>
          </a:p>
        </p:txBody>
      </p:sp>
      <p:sp>
        <p:nvSpPr>
          <p:cNvPr id="1032" name="Rectangle 8"/>
          <p:cNvSpPr>
            <a:spLocks noGrp="1" noChangeArrowheads="1"/>
          </p:cNvSpPr>
          <p:nvPr>
            <p:ph type="body" idx="1"/>
          </p:nvPr>
        </p:nvSpPr>
        <p:spPr bwMode="auto">
          <a:xfrm>
            <a:off x="368301" y="150495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a:t>2nd Bullet</a:t>
            </a:r>
          </a:p>
        </p:txBody>
      </p:sp>
      <p:pic>
        <p:nvPicPr>
          <p:cNvPr id="1034" name="Picture 13" descr="52fw"/>
          <p:cNvPicPr>
            <a:picLocks noChangeAspect="1" noChangeArrowheads="1"/>
          </p:cNvPicPr>
          <p:nvPr userDrawn="1"/>
        </p:nvPicPr>
        <p:blipFill>
          <a:blip r:embed="rId19" cstate="print"/>
          <a:srcRect/>
          <a:stretch>
            <a:fillRect/>
          </a:stretch>
        </p:blipFill>
        <p:spPr bwMode="auto">
          <a:xfrm>
            <a:off x="131234" y="130176"/>
            <a:ext cx="1015429" cy="747083"/>
          </a:xfrm>
          <a:prstGeom prst="rect">
            <a:avLst/>
          </a:prstGeom>
          <a:noFill/>
          <a:ln w="9525">
            <a:noFill/>
            <a:miter lim="800000"/>
            <a:headEnd/>
            <a:tailEnd/>
          </a:ln>
        </p:spPr>
      </p:pic>
      <p:pic>
        <p:nvPicPr>
          <p:cNvPr id="2050" name="Picture 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977715" y="361950"/>
            <a:ext cx="1073335" cy="79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2558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latin typeface="Arial" pitchFamily="34" charset="0"/>
              </a:defRPr>
            </a:lvl1pPr>
          </a:lstStyle>
          <a:p>
            <a:pPr>
              <a:defRPr/>
            </a:pPr>
            <a:r>
              <a:rPr lang="en-US" dirty="0"/>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latin typeface="Arial" pitchFamily="34" charset="0"/>
              </a:defRPr>
            </a:lvl1pPr>
          </a:lstStyle>
          <a:p>
            <a:pPr>
              <a:defRPr/>
            </a:pPr>
            <a:fld id="{F64F3732-2E4C-442F-852F-F0C977108B09}" type="slidenum">
              <a:rPr lang="en-US"/>
              <a:pPr>
                <a:defRPr/>
              </a:pPr>
              <a:t>‹#›</a:t>
            </a:fld>
            <a:endParaRPr lang="en-US" dirty="0">
              <a:solidFill>
                <a:schemeClr val="bg2"/>
              </a:solidFill>
            </a:endParaRPr>
          </a:p>
        </p:txBody>
      </p:sp>
      <p:sp>
        <p:nvSpPr>
          <p:cNvPr id="1028" name="Rectangle 1030"/>
          <p:cNvSpPr>
            <a:spLocks noGrp="1" noChangeArrowheads="1"/>
          </p:cNvSpPr>
          <p:nvPr>
            <p:ph type="title"/>
          </p:nvPr>
        </p:nvSpPr>
        <p:spPr bwMode="auto">
          <a:xfrm>
            <a:off x="2218270" y="76200"/>
            <a:ext cx="952500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1040"/>
          <p:cNvSpPr>
            <a:spLocks noGrp="1" noChangeArrowheads="1"/>
          </p:cNvSpPr>
          <p:nvPr>
            <p:ph type="body" idx="1"/>
          </p:nvPr>
        </p:nvSpPr>
        <p:spPr bwMode="auto">
          <a:xfrm>
            <a:off x="368301" y="1504953"/>
            <a:ext cx="11197167" cy="3584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49175" name="Text Box 1047"/>
          <p:cNvSpPr txBox="1">
            <a:spLocks noChangeArrowheads="1"/>
          </p:cNvSpPr>
          <p:nvPr/>
        </p:nvSpPr>
        <p:spPr bwMode="auto">
          <a:xfrm>
            <a:off x="575093" y="6477000"/>
            <a:ext cx="10846280" cy="276999"/>
          </a:xfrm>
          <a:prstGeom prst="rect">
            <a:avLst/>
          </a:prstGeom>
          <a:noFill/>
          <a:ln w="9525">
            <a:noFill/>
            <a:miter lim="800000"/>
            <a:headEnd/>
            <a:tailEnd/>
          </a:ln>
          <a:effectLst/>
        </p:spPr>
        <p:txBody>
          <a:bodyPr wrap="square">
            <a:spAutoFit/>
          </a:bodyPr>
          <a:lstStyle/>
          <a:p>
            <a:pPr>
              <a:spcBef>
                <a:spcPct val="50000"/>
              </a:spcBef>
              <a:defRPr/>
            </a:pPr>
            <a:r>
              <a:rPr lang="en-US" sz="1200" b="1" i="1" dirty="0">
                <a:latin typeface="Century Schoolbook" pitchFamily="18" charset="0"/>
              </a:rPr>
              <a:t>Surety - Combat Airpower – Forward Deployed Forces – Intra theater Airlift – Partnership Capacity</a:t>
            </a:r>
          </a:p>
        </p:txBody>
      </p:sp>
      <p:cxnSp>
        <p:nvCxnSpPr>
          <p:cNvPr id="13" name="Straight Connector 12"/>
          <p:cNvCxnSpPr/>
          <p:nvPr/>
        </p:nvCxnSpPr>
        <p:spPr bwMode="auto">
          <a:xfrm>
            <a:off x="2159730" y="1254036"/>
            <a:ext cx="9614263" cy="1588"/>
          </a:xfrm>
          <a:prstGeom prst="line">
            <a:avLst/>
          </a:prstGeom>
          <a:solidFill>
            <a:schemeClr val="accent1"/>
          </a:solidFill>
          <a:ln w="76200" cap="flat" cmpd="sng" algn="ctr">
            <a:gradFill flip="none" rotWithShape="1">
              <a:gsLst>
                <a:gs pos="0">
                  <a:schemeClr val="accent2">
                    <a:lumMod val="75000"/>
                  </a:schemeClr>
                </a:gs>
                <a:gs pos="50000">
                  <a:schemeClr val="accent2">
                    <a:lumMod val="75000"/>
                  </a:schemeClr>
                </a:gs>
                <a:gs pos="100000">
                  <a:schemeClr val="bg1">
                    <a:lumMod val="95000"/>
                  </a:schemeClr>
                </a:gs>
              </a:gsLst>
              <a:lin ang="0" scaled="1"/>
              <a:tileRect/>
            </a:gradFill>
            <a:prstDash val="solid"/>
            <a:round/>
            <a:headEnd type="none" w="med" len="med"/>
            <a:tailEnd type="none" w="med" len="med"/>
          </a:ln>
          <a:effectLst/>
        </p:spPr>
      </p:cxnSp>
      <p:sp>
        <p:nvSpPr>
          <p:cNvPr id="9" name="Line 5"/>
          <p:cNvSpPr>
            <a:spLocks noChangeShapeType="1"/>
          </p:cNvSpPr>
          <p:nvPr/>
        </p:nvSpPr>
        <p:spPr bwMode="auto">
          <a:xfrm>
            <a:off x="1016000" y="6400800"/>
            <a:ext cx="11176000" cy="0"/>
          </a:xfrm>
          <a:prstGeom prst="line">
            <a:avLst/>
          </a:prstGeom>
          <a:noFill/>
          <a:ln w="63500">
            <a:gradFill flip="none" rotWithShape="1">
              <a:gsLst>
                <a:gs pos="0">
                  <a:schemeClr val="bg1"/>
                </a:gs>
                <a:gs pos="20000">
                  <a:schemeClr val="accent2">
                    <a:lumMod val="75000"/>
                  </a:schemeClr>
                </a:gs>
                <a:gs pos="80000">
                  <a:schemeClr val="accent2">
                    <a:lumMod val="75000"/>
                  </a:schemeClr>
                </a:gs>
                <a:gs pos="100000">
                  <a:schemeClr val="bg1"/>
                </a:gs>
              </a:gsLst>
              <a:lin ang="10800000" scaled="1"/>
              <a:tileRect/>
            </a:gradFill>
            <a:round/>
            <a:headEnd/>
            <a:tailEnd/>
          </a:ln>
          <a:effectLst/>
        </p:spPr>
        <p:txBody>
          <a:bodyPr wrap="none" anchor="ctr"/>
          <a:lstStyle/>
          <a:p>
            <a:pPr algn="ctr" eaLnBrk="0" hangingPunct="0">
              <a:defRPr/>
            </a:pPr>
            <a:endParaRPr lang="en-US" sz="1800" dirty="0">
              <a:solidFill>
                <a:srgbClr val="000000"/>
              </a:solidFill>
              <a:latin typeface="Arial" pitchFamily="34" charset="0"/>
            </a:endParaRPr>
          </a:p>
        </p:txBody>
      </p:sp>
      <p:pic>
        <p:nvPicPr>
          <p:cNvPr id="10" name="Picture 2"/>
          <p:cNvPicPr>
            <a:picLocks noChangeAspect="1" noChangeArrowheads="1"/>
          </p:cNvPicPr>
          <p:nvPr userDrawn="1"/>
        </p:nvPicPr>
        <p:blipFill>
          <a:blip r:embed="rId4" cstate="print"/>
          <a:srcRect/>
          <a:stretch>
            <a:fillRect/>
          </a:stretch>
        </p:blipFill>
        <p:spPr bwMode="auto">
          <a:xfrm>
            <a:off x="-1" y="-37096"/>
            <a:ext cx="2361513" cy="1627046"/>
          </a:xfrm>
          <a:prstGeom prst="rect">
            <a:avLst/>
          </a:prstGeom>
          <a:noFill/>
          <a:ln w="9525">
            <a:noFill/>
            <a:miter lim="800000"/>
            <a:headEnd/>
            <a:tailEnd/>
          </a:ln>
          <a:effectLst/>
        </p:spPr>
      </p:pic>
    </p:spTree>
    <p:extLst>
      <p:ext uri="{BB962C8B-B14F-4D97-AF65-F5344CB8AC3E}">
        <p14:creationId xmlns:p14="http://schemas.microsoft.com/office/powerpoint/2010/main" val="1962157197"/>
      </p:ext>
    </p:extLst>
  </p:cSld>
  <p:clrMap bg1="lt1" tx1="dk1" bg2="lt2" tx2="dk2" accent1="accent1" accent2="accent2" accent3="accent3" accent4="accent4" accent5="accent5" accent6="accent6" hlink="hlink" folHlink="folHlink"/>
  <p:sldLayoutIdLst>
    <p:sldLayoutId id="2147483709" r:id="rId1"/>
    <p:sldLayoutId id="2147483710" r:id="rId2"/>
  </p:sldLayoutIdLst>
  <p:transition>
    <p:wipe dir="d"/>
  </p:transition>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pitchFamily="34" charset="0"/>
        </a:defRPr>
      </a:lvl2pPr>
      <a:lvl3pPr algn="r" rtl="0" eaLnBrk="0" fontAlgn="base" hangingPunct="0">
        <a:spcBef>
          <a:spcPct val="0"/>
        </a:spcBef>
        <a:spcAft>
          <a:spcPct val="0"/>
        </a:spcAft>
        <a:defRPr sz="3600" b="1" i="1">
          <a:solidFill>
            <a:srgbClr val="151C77"/>
          </a:solidFill>
          <a:latin typeface="Arial" pitchFamily="34" charset="0"/>
        </a:defRPr>
      </a:lvl3pPr>
      <a:lvl4pPr algn="r" rtl="0" eaLnBrk="0" fontAlgn="base" hangingPunct="0">
        <a:spcBef>
          <a:spcPct val="0"/>
        </a:spcBef>
        <a:spcAft>
          <a:spcPct val="0"/>
        </a:spcAft>
        <a:defRPr sz="3600" b="1" i="1">
          <a:solidFill>
            <a:srgbClr val="151C77"/>
          </a:solidFill>
          <a:latin typeface="Arial" pitchFamily="34" charset="0"/>
        </a:defRPr>
      </a:lvl4pPr>
      <a:lvl5pPr algn="r" rtl="0" eaLnBrk="0" fontAlgn="base" hangingPunct="0">
        <a:spcBef>
          <a:spcPct val="0"/>
        </a:spcBef>
        <a:spcAft>
          <a:spcPct val="0"/>
        </a:spcAft>
        <a:defRPr sz="3600" b="1" i="1">
          <a:solidFill>
            <a:srgbClr val="151C77"/>
          </a:solidFill>
          <a:latin typeface="Arial" pitchFamily="34" charset="0"/>
        </a:defRPr>
      </a:lvl5pPr>
      <a:lvl6pPr marL="457200" algn="r" rtl="0" eaLnBrk="0" fontAlgn="base" hangingPunct="0">
        <a:spcBef>
          <a:spcPct val="0"/>
        </a:spcBef>
        <a:spcAft>
          <a:spcPct val="0"/>
        </a:spcAft>
        <a:defRPr sz="3600" b="1" i="1">
          <a:solidFill>
            <a:srgbClr val="151C77"/>
          </a:solidFill>
          <a:latin typeface="Arial" pitchFamily="34" charset="0"/>
        </a:defRPr>
      </a:lvl6pPr>
      <a:lvl7pPr marL="914400" algn="r" rtl="0" eaLnBrk="0" fontAlgn="base" hangingPunct="0">
        <a:spcBef>
          <a:spcPct val="0"/>
        </a:spcBef>
        <a:spcAft>
          <a:spcPct val="0"/>
        </a:spcAft>
        <a:defRPr sz="3600" b="1" i="1">
          <a:solidFill>
            <a:srgbClr val="151C77"/>
          </a:solidFill>
          <a:latin typeface="Arial" pitchFamily="34" charset="0"/>
        </a:defRPr>
      </a:lvl7pPr>
      <a:lvl8pPr marL="1371600" algn="r" rtl="0" eaLnBrk="0" fontAlgn="base" hangingPunct="0">
        <a:spcBef>
          <a:spcPct val="0"/>
        </a:spcBef>
        <a:spcAft>
          <a:spcPct val="0"/>
        </a:spcAft>
        <a:defRPr sz="3600" b="1" i="1">
          <a:solidFill>
            <a:srgbClr val="151C77"/>
          </a:solidFill>
          <a:latin typeface="Arial" pitchFamily="34" charset="0"/>
        </a:defRPr>
      </a:lvl8pPr>
      <a:lvl9pPr marL="1828800" algn="r" rtl="0" eaLnBrk="0" fontAlgn="base" hangingPunct="0">
        <a:spcBef>
          <a:spcPct val="0"/>
        </a:spcBef>
        <a:spcAft>
          <a:spcPct val="0"/>
        </a:spcAft>
        <a:defRPr sz="3600" b="1" i="1">
          <a:solidFill>
            <a:srgbClr val="151C77"/>
          </a:solidFill>
          <a:latin typeface="Arial" pitchFamily="34"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bg1">
                    <a:lumMod val="65000"/>
                  </a:schemeClr>
                </a:solidFill>
                <a:latin typeface="Arial" charset="0"/>
              </a:defRPr>
            </a:lvl1pPr>
          </a:lstStyle>
          <a:p>
            <a:pPr eaLnBrk="0" hangingPunct="0">
              <a:defRPr/>
            </a:pPr>
            <a:r>
              <a:rPr lang="en-US" dirty="0">
                <a:solidFill>
                  <a:srgbClr val="FFFFFF">
                    <a:lumMod val="65000"/>
                  </a:srgbClr>
                </a:solidFill>
              </a:rPr>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lumMod val="65000"/>
                  </a:schemeClr>
                </a:solidFill>
                <a:latin typeface="Arial" charset="0"/>
              </a:defRPr>
            </a:lvl1pPr>
          </a:lstStyle>
          <a:p>
            <a:pPr eaLnBrk="0" hangingPunct="0">
              <a:defRPr/>
            </a:pPr>
            <a:fld id="{BBABBF20-F531-4587-94FA-2944A774A47B}" type="slidenum">
              <a:rPr lang="en-US" smtClean="0">
                <a:solidFill>
                  <a:srgbClr val="FFFFFF">
                    <a:lumMod val="65000"/>
                  </a:srgbClr>
                </a:solidFill>
              </a:rPr>
              <a:pPr eaLnBrk="0" hangingPunct="0">
                <a:defRPr/>
              </a:pPr>
              <a:t>‹#›</a:t>
            </a:fld>
            <a:endParaRPr lang="en-US" dirty="0">
              <a:solidFill>
                <a:srgbClr val="FFFFFF">
                  <a:lumMod val="65000"/>
                </a:srgbClr>
              </a:solidFill>
            </a:endParaRPr>
          </a:p>
        </p:txBody>
      </p:sp>
      <p:sp>
        <p:nvSpPr>
          <p:cNvPr id="1029" name="Rectangle 1030"/>
          <p:cNvSpPr>
            <a:spLocks noGrp="1" noChangeArrowheads="1"/>
          </p:cNvSpPr>
          <p:nvPr>
            <p:ph type="title"/>
          </p:nvPr>
        </p:nvSpPr>
        <p:spPr bwMode="auto">
          <a:xfrm>
            <a:off x="1868018" y="96507"/>
            <a:ext cx="980254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Line 1035"/>
          <p:cNvSpPr>
            <a:spLocks noChangeShapeType="1"/>
          </p:cNvSpPr>
          <p:nvPr/>
        </p:nvSpPr>
        <p:spPr bwMode="auto">
          <a:xfrm>
            <a:off x="508000" y="6424304"/>
            <a:ext cx="11176000" cy="0"/>
          </a:xfrm>
          <a:prstGeom prst="line">
            <a:avLst/>
          </a:prstGeom>
          <a:noFill/>
          <a:ln w="57150">
            <a:solidFill>
              <a:srgbClr val="000066"/>
            </a:solidFill>
            <a:round/>
            <a:headEnd/>
            <a:tailEnd/>
          </a:ln>
        </p:spPr>
        <p:txBody>
          <a:bodyPr wrap="none" anchor="ctr"/>
          <a:lstStyle/>
          <a:p>
            <a:pPr algn="ctr" eaLnBrk="0" hangingPunct="0">
              <a:defRPr/>
            </a:pPr>
            <a:endParaRPr lang="en-US" sz="1800" dirty="0">
              <a:solidFill>
                <a:srgbClr val="000000"/>
              </a:solidFill>
              <a:latin typeface="Arial"/>
            </a:endParaRPr>
          </a:p>
        </p:txBody>
      </p:sp>
      <p:sp>
        <p:nvSpPr>
          <p:cNvPr id="1032" name="Rectangle 1040"/>
          <p:cNvSpPr>
            <a:spLocks noGrp="1" noChangeArrowheads="1"/>
          </p:cNvSpPr>
          <p:nvPr>
            <p:ph type="body" idx="1"/>
          </p:nvPr>
        </p:nvSpPr>
        <p:spPr bwMode="auto">
          <a:xfrm>
            <a:off x="494035" y="1445287"/>
            <a:ext cx="11192256" cy="4901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3" name="Line 5"/>
          <p:cNvSpPr>
            <a:spLocks noChangeShapeType="1"/>
          </p:cNvSpPr>
          <p:nvPr userDrawn="1"/>
        </p:nvSpPr>
        <p:spPr bwMode="auto">
          <a:xfrm>
            <a:off x="508000" y="1231900"/>
            <a:ext cx="11176000" cy="0"/>
          </a:xfrm>
          <a:prstGeom prst="line">
            <a:avLst/>
          </a:prstGeom>
          <a:noFill/>
          <a:ln w="57150">
            <a:solidFill>
              <a:srgbClr val="000066"/>
            </a:solidFill>
            <a:round/>
            <a:headEnd/>
            <a:tailEnd/>
          </a:ln>
        </p:spPr>
        <p:txBody>
          <a:bodyPr wrap="none" anchor="ctr"/>
          <a:lstStyle/>
          <a:p>
            <a:pPr algn="ctr" eaLnBrk="0" hangingPunct="0">
              <a:defRPr/>
            </a:pPr>
            <a:endParaRPr lang="en-US" sz="1800" dirty="0">
              <a:solidFill>
                <a:srgbClr val="000000"/>
              </a:solidFill>
              <a:latin typeface="Arial"/>
            </a:endParaRPr>
          </a:p>
        </p:txBody>
      </p:sp>
      <p:pic>
        <p:nvPicPr>
          <p:cNvPr id="9" name="Picture 2"/>
          <p:cNvPicPr>
            <a:picLocks noChangeAspect="1" noChangeArrowheads="1"/>
          </p:cNvPicPr>
          <p:nvPr userDrawn="1"/>
        </p:nvPicPr>
        <p:blipFill>
          <a:blip r:embed="rId6" cstate="print"/>
          <a:srcRect/>
          <a:stretch>
            <a:fillRect/>
          </a:stretch>
        </p:blipFill>
        <p:spPr bwMode="auto">
          <a:xfrm>
            <a:off x="0" y="-109640"/>
            <a:ext cx="2127552" cy="1465850"/>
          </a:xfrm>
          <a:prstGeom prst="rect">
            <a:avLst/>
          </a:prstGeom>
          <a:noFill/>
          <a:ln w="9525">
            <a:noFill/>
            <a:miter lim="800000"/>
            <a:headEnd/>
            <a:tailEnd/>
          </a:ln>
          <a:effectLst/>
        </p:spPr>
      </p:pic>
    </p:spTree>
    <p:extLst>
      <p:ext uri="{BB962C8B-B14F-4D97-AF65-F5344CB8AC3E}">
        <p14:creationId xmlns:p14="http://schemas.microsoft.com/office/powerpoint/2010/main" val="157456964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hf hdr="0" ftr="0" dt="0"/>
  <p:txStyles>
    <p:titleStyle>
      <a:lvl1pPr algn="r" rtl="0" eaLnBrk="0" fontAlgn="base" hangingPunct="0">
        <a:spcBef>
          <a:spcPct val="0"/>
        </a:spcBef>
        <a:spcAft>
          <a:spcPct val="0"/>
        </a:spcAft>
        <a:defRPr sz="3600" b="1" i="1">
          <a:solidFill>
            <a:srgbClr val="000066"/>
          </a:solidFill>
          <a:latin typeface="+mj-lt"/>
          <a:ea typeface="+mj-ea"/>
          <a:cs typeface="+mj-cs"/>
        </a:defRPr>
      </a:lvl1pPr>
      <a:lvl2pPr algn="r" rtl="0" eaLnBrk="0" fontAlgn="base" hangingPunct="0">
        <a:spcBef>
          <a:spcPct val="0"/>
        </a:spcBef>
        <a:spcAft>
          <a:spcPct val="0"/>
        </a:spcAft>
        <a:defRPr sz="3600" b="1" i="1">
          <a:solidFill>
            <a:srgbClr val="000066"/>
          </a:solidFill>
          <a:latin typeface="Arial" charset="0"/>
        </a:defRPr>
      </a:lvl2pPr>
      <a:lvl3pPr algn="r" rtl="0" eaLnBrk="0" fontAlgn="base" hangingPunct="0">
        <a:spcBef>
          <a:spcPct val="0"/>
        </a:spcBef>
        <a:spcAft>
          <a:spcPct val="0"/>
        </a:spcAft>
        <a:defRPr sz="3600" b="1" i="1">
          <a:solidFill>
            <a:srgbClr val="000066"/>
          </a:solidFill>
          <a:latin typeface="Arial" charset="0"/>
        </a:defRPr>
      </a:lvl3pPr>
      <a:lvl4pPr algn="r" rtl="0" eaLnBrk="0" fontAlgn="base" hangingPunct="0">
        <a:spcBef>
          <a:spcPct val="0"/>
        </a:spcBef>
        <a:spcAft>
          <a:spcPct val="0"/>
        </a:spcAft>
        <a:defRPr sz="3600" b="1" i="1">
          <a:solidFill>
            <a:srgbClr val="000066"/>
          </a:solidFill>
          <a:latin typeface="Arial" charset="0"/>
        </a:defRPr>
      </a:lvl4pPr>
      <a:lvl5pPr algn="r" rtl="0" eaLnBrk="0" fontAlgn="base" hangingPunct="0">
        <a:spcBef>
          <a:spcPct val="0"/>
        </a:spcBef>
        <a:spcAft>
          <a:spcPct val="0"/>
        </a:spcAft>
        <a:defRPr sz="3600" b="1" i="1">
          <a:solidFill>
            <a:srgbClr val="000066"/>
          </a:solidFill>
          <a:latin typeface="Arial" charset="0"/>
        </a:defRPr>
      </a:lvl5pPr>
      <a:lvl6pPr marL="457200" algn="r" rtl="0" eaLnBrk="0" fontAlgn="base" hangingPunct="0">
        <a:spcBef>
          <a:spcPct val="0"/>
        </a:spcBef>
        <a:spcAft>
          <a:spcPct val="0"/>
        </a:spcAft>
        <a:defRPr sz="3600" b="1" i="1">
          <a:solidFill>
            <a:srgbClr val="000066"/>
          </a:solidFill>
          <a:latin typeface="Arial" charset="0"/>
        </a:defRPr>
      </a:lvl6pPr>
      <a:lvl7pPr marL="914400" algn="r" rtl="0" eaLnBrk="0" fontAlgn="base" hangingPunct="0">
        <a:spcBef>
          <a:spcPct val="0"/>
        </a:spcBef>
        <a:spcAft>
          <a:spcPct val="0"/>
        </a:spcAft>
        <a:defRPr sz="3600" b="1" i="1">
          <a:solidFill>
            <a:srgbClr val="000066"/>
          </a:solidFill>
          <a:latin typeface="Arial" charset="0"/>
        </a:defRPr>
      </a:lvl7pPr>
      <a:lvl8pPr marL="1371600" algn="r" rtl="0" eaLnBrk="0" fontAlgn="base" hangingPunct="0">
        <a:spcBef>
          <a:spcPct val="0"/>
        </a:spcBef>
        <a:spcAft>
          <a:spcPct val="0"/>
        </a:spcAft>
        <a:defRPr sz="3600" b="1" i="1">
          <a:solidFill>
            <a:srgbClr val="000066"/>
          </a:solidFill>
          <a:latin typeface="Arial" charset="0"/>
        </a:defRPr>
      </a:lvl8pPr>
      <a:lvl9pPr marL="1828800" algn="r" rtl="0" eaLnBrk="0" fontAlgn="base" hangingPunct="0">
        <a:spcBef>
          <a:spcPct val="0"/>
        </a:spcBef>
        <a:spcAft>
          <a:spcPct val="0"/>
        </a:spcAft>
        <a:defRPr sz="3600" b="1" i="1">
          <a:solidFill>
            <a:srgbClr val="000066"/>
          </a:solidFill>
          <a:latin typeface="Arial" charset="0"/>
        </a:defRPr>
      </a:lvl9pPr>
    </p:titleStyle>
    <p:bodyStyle>
      <a:lvl1pPr marL="231775" indent="-231775" algn="l" rtl="0" eaLnBrk="0" fontAlgn="base" hangingPunct="0">
        <a:spcBef>
          <a:spcPts val="400"/>
        </a:spcBef>
        <a:spcAft>
          <a:spcPct val="0"/>
        </a:spcAft>
        <a:buClr>
          <a:srgbClr val="000066"/>
        </a:buClr>
        <a:buSzPct val="80000"/>
        <a:buFont typeface="Wingdings" pitchFamily="2" charset="2"/>
        <a:buChar char="n"/>
        <a:defRPr sz="2400" b="1">
          <a:solidFill>
            <a:schemeClr val="tx1"/>
          </a:solidFill>
          <a:latin typeface="+mn-lt"/>
          <a:ea typeface="+mn-ea"/>
          <a:cs typeface="+mn-cs"/>
        </a:defRPr>
      </a:lvl1pPr>
      <a:lvl2pPr marL="519113" indent="-231775" algn="l" rtl="0" eaLnBrk="0" fontAlgn="base" hangingPunct="0">
        <a:spcBef>
          <a:spcPts val="400"/>
        </a:spcBef>
        <a:spcAft>
          <a:spcPct val="0"/>
        </a:spcAft>
        <a:buClr>
          <a:srgbClr val="000066"/>
        </a:buClr>
        <a:buSzPct val="80000"/>
        <a:buFont typeface="Wingdings" pitchFamily="2" charset="2"/>
        <a:buChar char="Ø"/>
        <a:defRPr sz="2200" b="1">
          <a:solidFill>
            <a:schemeClr val="tx1"/>
          </a:solidFill>
          <a:latin typeface="+mn-lt"/>
        </a:defRPr>
      </a:lvl2pPr>
      <a:lvl3pPr marL="808038" indent="-239713" algn="l" rtl="0" eaLnBrk="0" fontAlgn="base" hangingPunct="0">
        <a:spcBef>
          <a:spcPts val="400"/>
        </a:spcBef>
        <a:spcAft>
          <a:spcPct val="0"/>
        </a:spcAft>
        <a:buClr>
          <a:srgbClr val="000066"/>
        </a:buClr>
        <a:buSzPct val="80000"/>
        <a:buFont typeface="Wingdings" pitchFamily="2" charset="2"/>
        <a:buChar char="q"/>
        <a:defRPr sz="2000" b="1">
          <a:solidFill>
            <a:schemeClr val="tx1"/>
          </a:solidFill>
          <a:latin typeface="+mn-lt"/>
        </a:defRPr>
      </a:lvl3pPr>
      <a:lvl4pPr marL="1025525" indent="-222250" algn="l" rtl="0" eaLnBrk="0" fontAlgn="base" hangingPunct="0">
        <a:spcBef>
          <a:spcPts val="400"/>
        </a:spcBef>
        <a:spcAft>
          <a:spcPct val="0"/>
        </a:spcAft>
        <a:buClr>
          <a:srgbClr val="000066"/>
        </a:buClr>
        <a:buSzPct val="80000"/>
        <a:buFont typeface="Arial" pitchFamily="34" charset="0"/>
        <a:buChar char="-"/>
        <a:defRPr sz="2000" b="1">
          <a:solidFill>
            <a:schemeClr val="tx1"/>
          </a:solidFill>
          <a:latin typeface="+mn-lt"/>
        </a:defRPr>
      </a:lvl4pPr>
      <a:lvl5pPr marL="1260475" indent="-234950" algn="l" rtl="0" eaLnBrk="0" fontAlgn="base" hangingPunct="0">
        <a:spcBef>
          <a:spcPts val="400"/>
        </a:spcBef>
        <a:spcAft>
          <a:spcPct val="0"/>
        </a:spcAft>
        <a:buClr>
          <a:srgbClr val="003399"/>
        </a:buClr>
        <a:buSzPct val="80000"/>
        <a:buFont typeface="Wingdings" pitchFamily="2" charset="2"/>
        <a:buChar char="n"/>
        <a:defRPr sz="2000" baseline="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latin typeface="Arial" pitchFamily="34" charset="0"/>
              </a:defRPr>
            </a:lvl1pPr>
          </a:lstStyle>
          <a:p>
            <a:fld id="{4BB45493-0075-4EEB-9981-BF757C53E9F2}" type="datetimeFigureOut">
              <a:rPr lang="en-US" smtClean="0">
                <a:solidFill>
                  <a:prstClr val="black">
                    <a:tint val="75000"/>
                  </a:prstClr>
                </a:solidFill>
              </a:rPr>
              <a:pPr/>
              <a:t>6/12/2024</a:t>
            </a:fld>
            <a:endParaRPr lang="en-US" dirty="0">
              <a:solidFill>
                <a:prstClr val="black">
                  <a:tint val="75000"/>
                </a:prstClr>
              </a:solidFill>
            </a:endParaRP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latin typeface="Arial" pitchFamily="34" charset="0"/>
              </a:defRPr>
            </a:lvl1pPr>
          </a:lstStyle>
          <a:p>
            <a:fld id="{DACEE07B-65F7-444E-8060-4E2B776063E4}" type="slidenum">
              <a:rPr lang="en-US" smtClean="0">
                <a:solidFill>
                  <a:prstClr val="black">
                    <a:tint val="75000"/>
                  </a:prstClr>
                </a:solidFill>
              </a:rPr>
              <a:pPr/>
              <a:t>‹#›</a:t>
            </a:fld>
            <a:endParaRPr lang="en-US" dirty="0">
              <a:solidFill>
                <a:prstClr val="black">
                  <a:tint val="75000"/>
                </a:prstClr>
              </a:solidFill>
            </a:endParaRPr>
          </a:p>
        </p:txBody>
      </p:sp>
      <p:sp>
        <p:nvSpPr>
          <p:cNvPr id="1028" name="Rectangle 1030"/>
          <p:cNvSpPr>
            <a:spLocks noGrp="1" noChangeArrowheads="1"/>
          </p:cNvSpPr>
          <p:nvPr>
            <p:ph type="title"/>
          </p:nvPr>
        </p:nvSpPr>
        <p:spPr bwMode="auto">
          <a:xfrm>
            <a:off x="2218270" y="76200"/>
            <a:ext cx="952500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1040"/>
          <p:cNvSpPr>
            <a:spLocks noGrp="1" noChangeArrowheads="1"/>
          </p:cNvSpPr>
          <p:nvPr>
            <p:ph type="body" idx="1"/>
          </p:nvPr>
        </p:nvSpPr>
        <p:spPr bwMode="auto">
          <a:xfrm>
            <a:off x="368301" y="1504953"/>
            <a:ext cx="11197167" cy="3584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49175" name="Text Box 1047"/>
          <p:cNvSpPr txBox="1">
            <a:spLocks noChangeArrowheads="1"/>
          </p:cNvSpPr>
          <p:nvPr/>
        </p:nvSpPr>
        <p:spPr bwMode="auto">
          <a:xfrm>
            <a:off x="575093" y="6477000"/>
            <a:ext cx="10846280" cy="276999"/>
          </a:xfrm>
          <a:prstGeom prst="rect">
            <a:avLst/>
          </a:prstGeom>
          <a:noFill/>
          <a:ln w="9525">
            <a:noFill/>
            <a:miter lim="800000"/>
            <a:headEnd/>
            <a:tailEnd/>
          </a:ln>
          <a:effectLst/>
        </p:spPr>
        <p:txBody>
          <a:bodyPr wrap="square">
            <a:spAutoFit/>
          </a:bodyPr>
          <a:lstStyle/>
          <a:p>
            <a:pPr>
              <a:spcBef>
                <a:spcPct val="50000"/>
              </a:spcBef>
              <a:defRPr/>
            </a:pPr>
            <a:r>
              <a:rPr lang="en-US" sz="1200" b="1" i="1" dirty="0">
                <a:latin typeface="Century Schoolbook" pitchFamily="18" charset="0"/>
              </a:rPr>
              <a:t>Surety - Combat Airpower – Forward Deployed Forces – Intra theater Airlift – Partnership Capacity</a:t>
            </a:r>
          </a:p>
        </p:txBody>
      </p:sp>
      <p:cxnSp>
        <p:nvCxnSpPr>
          <p:cNvPr id="13" name="Straight Connector 12"/>
          <p:cNvCxnSpPr/>
          <p:nvPr/>
        </p:nvCxnSpPr>
        <p:spPr bwMode="auto">
          <a:xfrm>
            <a:off x="2159730" y="1254036"/>
            <a:ext cx="9614263" cy="1588"/>
          </a:xfrm>
          <a:prstGeom prst="line">
            <a:avLst/>
          </a:prstGeom>
          <a:solidFill>
            <a:schemeClr val="accent1"/>
          </a:solidFill>
          <a:ln w="76200" cap="flat" cmpd="sng" algn="ctr">
            <a:gradFill flip="none" rotWithShape="1">
              <a:gsLst>
                <a:gs pos="0">
                  <a:schemeClr val="accent2">
                    <a:lumMod val="75000"/>
                  </a:schemeClr>
                </a:gs>
                <a:gs pos="50000">
                  <a:schemeClr val="accent2">
                    <a:lumMod val="75000"/>
                  </a:schemeClr>
                </a:gs>
                <a:gs pos="100000">
                  <a:schemeClr val="bg1">
                    <a:lumMod val="95000"/>
                  </a:schemeClr>
                </a:gs>
              </a:gsLst>
              <a:lin ang="0" scaled="1"/>
              <a:tileRect/>
            </a:gradFill>
            <a:prstDash val="solid"/>
            <a:round/>
            <a:headEnd type="none" w="med" len="med"/>
            <a:tailEnd type="none" w="med" len="med"/>
          </a:ln>
          <a:effectLst/>
        </p:spPr>
      </p:cxnSp>
      <p:sp>
        <p:nvSpPr>
          <p:cNvPr id="9" name="Line 5"/>
          <p:cNvSpPr>
            <a:spLocks noChangeShapeType="1"/>
          </p:cNvSpPr>
          <p:nvPr/>
        </p:nvSpPr>
        <p:spPr bwMode="auto">
          <a:xfrm>
            <a:off x="1016000" y="6400800"/>
            <a:ext cx="11176000" cy="0"/>
          </a:xfrm>
          <a:prstGeom prst="line">
            <a:avLst/>
          </a:prstGeom>
          <a:noFill/>
          <a:ln w="63500">
            <a:gradFill flip="none" rotWithShape="1">
              <a:gsLst>
                <a:gs pos="0">
                  <a:schemeClr val="bg1"/>
                </a:gs>
                <a:gs pos="20000">
                  <a:schemeClr val="accent2">
                    <a:lumMod val="75000"/>
                  </a:schemeClr>
                </a:gs>
                <a:gs pos="80000">
                  <a:schemeClr val="accent2">
                    <a:lumMod val="75000"/>
                  </a:schemeClr>
                </a:gs>
                <a:gs pos="100000">
                  <a:schemeClr val="bg1"/>
                </a:gs>
              </a:gsLst>
              <a:lin ang="10800000" scaled="1"/>
              <a:tileRect/>
            </a:gradFill>
            <a:round/>
            <a:headEnd/>
            <a:tailEnd/>
          </a:ln>
          <a:effectLst/>
        </p:spPr>
        <p:txBody>
          <a:bodyPr wrap="none" anchor="ctr"/>
          <a:lstStyle/>
          <a:p>
            <a:pPr algn="ctr" eaLnBrk="0" hangingPunct="0">
              <a:defRPr/>
            </a:pPr>
            <a:endParaRPr lang="en-US" sz="1800" dirty="0">
              <a:solidFill>
                <a:srgbClr val="000000"/>
              </a:solidFill>
              <a:latin typeface="Arial"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1" y="-37096"/>
            <a:ext cx="2361513" cy="1627046"/>
          </a:xfrm>
          <a:prstGeom prst="rect">
            <a:avLst/>
          </a:prstGeom>
          <a:noFill/>
          <a:ln w="9525">
            <a:noFill/>
            <a:miter lim="800000"/>
            <a:headEnd/>
            <a:tailEnd/>
          </a:ln>
          <a:effectLst/>
        </p:spPr>
      </p:pic>
    </p:spTree>
    <p:extLst>
      <p:ext uri="{BB962C8B-B14F-4D97-AF65-F5344CB8AC3E}">
        <p14:creationId xmlns:p14="http://schemas.microsoft.com/office/powerpoint/2010/main" val="3489903220"/>
      </p:ext>
    </p:extLst>
  </p:cSld>
  <p:clrMap bg1="lt1" tx1="dk1" bg2="lt2" tx2="dk2" accent1="accent1" accent2="accent2" accent3="accent3" accent4="accent4" accent5="accent5" accent6="accent6" hlink="hlink" folHlink="folHlink"/>
  <p:sldLayoutIdLst>
    <p:sldLayoutId id="2147483717" r:id="rId1"/>
    <p:sldLayoutId id="2147483718" r:id="rId2"/>
  </p:sldLayoutIdLst>
  <p:transition>
    <p:wipe dir="d"/>
  </p:transition>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pitchFamily="34" charset="0"/>
        </a:defRPr>
      </a:lvl2pPr>
      <a:lvl3pPr algn="r" rtl="0" eaLnBrk="1" fontAlgn="base" hangingPunct="1">
        <a:spcBef>
          <a:spcPct val="0"/>
        </a:spcBef>
        <a:spcAft>
          <a:spcPct val="0"/>
        </a:spcAft>
        <a:defRPr sz="3600" b="1" i="1">
          <a:solidFill>
            <a:srgbClr val="151C77"/>
          </a:solidFill>
          <a:latin typeface="Arial" pitchFamily="34" charset="0"/>
        </a:defRPr>
      </a:lvl3pPr>
      <a:lvl4pPr algn="r" rtl="0" eaLnBrk="1" fontAlgn="base" hangingPunct="1">
        <a:spcBef>
          <a:spcPct val="0"/>
        </a:spcBef>
        <a:spcAft>
          <a:spcPct val="0"/>
        </a:spcAft>
        <a:defRPr sz="3600" b="1" i="1">
          <a:solidFill>
            <a:srgbClr val="151C77"/>
          </a:solidFill>
          <a:latin typeface="Arial" pitchFamily="34" charset="0"/>
        </a:defRPr>
      </a:lvl4pPr>
      <a:lvl5pPr algn="r" rtl="0" eaLnBrk="1" fontAlgn="base" hangingPunct="1">
        <a:spcBef>
          <a:spcPct val="0"/>
        </a:spcBef>
        <a:spcAft>
          <a:spcPct val="0"/>
        </a:spcAft>
        <a:defRPr sz="3600" b="1" i="1">
          <a:solidFill>
            <a:srgbClr val="151C77"/>
          </a:solidFill>
          <a:latin typeface="Arial" pitchFamily="34" charset="0"/>
        </a:defRPr>
      </a:lvl5pPr>
      <a:lvl6pPr marL="457200" algn="r" rtl="0" eaLnBrk="1" fontAlgn="base" hangingPunct="1">
        <a:spcBef>
          <a:spcPct val="0"/>
        </a:spcBef>
        <a:spcAft>
          <a:spcPct val="0"/>
        </a:spcAft>
        <a:defRPr sz="3600" b="1" i="1">
          <a:solidFill>
            <a:srgbClr val="151C77"/>
          </a:solidFill>
          <a:latin typeface="Arial" pitchFamily="34" charset="0"/>
        </a:defRPr>
      </a:lvl6pPr>
      <a:lvl7pPr marL="914400" algn="r" rtl="0" eaLnBrk="1" fontAlgn="base" hangingPunct="1">
        <a:spcBef>
          <a:spcPct val="0"/>
        </a:spcBef>
        <a:spcAft>
          <a:spcPct val="0"/>
        </a:spcAft>
        <a:defRPr sz="3600" b="1" i="1">
          <a:solidFill>
            <a:srgbClr val="151C77"/>
          </a:solidFill>
          <a:latin typeface="Arial" pitchFamily="34" charset="0"/>
        </a:defRPr>
      </a:lvl7pPr>
      <a:lvl8pPr marL="1371600" algn="r" rtl="0" eaLnBrk="1" fontAlgn="base" hangingPunct="1">
        <a:spcBef>
          <a:spcPct val="0"/>
        </a:spcBef>
        <a:spcAft>
          <a:spcPct val="0"/>
        </a:spcAft>
        <a:defRPr sz="3600" b="1" i="1">
          <a:solidFill>
            <a:srgbClr val="151C77"/>
          </a:solidFill>
          <a:latin typeface="Arial" pitchFamily="34" charset="0"/>
        </a:defRPr>
      </a:lvl8pPr>
      <a:lvl9pPr marL="1828800" algn="r" rtl="0" eaLnBrk="1" fontAlgn="base" hangingPunct="1">
        <a:spcBef>
          <a:spcPct val="0"/>
        </a:spcBef>
        <a:spcAft>
          <a:spcPct val="0"/>
        </a:spcAft>
        <a:defRPr sz="3600" b="1" i="1">
          <a:solidFill>
            <a:srgbClr val="151C77"/>
          </a:solidFill>
          <a:latin typeface="Arial" pitchFamily="34"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803ED-3995-82D2-0DD5-ACA55DD925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B6A907-3304-D39F-A1E5-892F9F460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328D1-8367-5A25-4469-CF40EB8BA0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0499-1981-4352-BFC6-98850EAF20CC}" type="datetimeFigureOut">
              <a:rPr lang="en-US" smtClean="0"/>
              <a:t>6/12/2024</a:t>
            </a:fld>
            <a:endParaRPr lang="en-US"/>
          </a:p>
        </p:txBody>
      </p:sp>
      <p:sp>
        <p:nvSpPr>
          <p:cNvPr id="5" name="Footer Placeholder 4">
            <a:extLst>
              <a:ext uri="{FF2B5EF4-FFF2-40B4-BE49-F238E27FC236}">
                <a16:creationId xmlns:a16="http://schemas.microsoft.com/office/drawing/2014/main" id="{024B2FA3-EA8B-2020-AB04-FD9422ACA2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C97593-B3C1-8975-2F69-246E796DC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56D60-85B5-4479-979F-AF3E2648FE30}" type="slidenum">
              <a:rPr lang="en-US" smtClean="0"/>
              <a:t>‹#›</a:t>
            </a:fld>
            <a:endParaRPr lang="en-US"/>
          </a:p>
        </p:txBody>
      </p:sp>
    </p:spTree>
    <p:extLst>
      <p:ext uri="{BB962C8B-B14F-4D97-AF65-F5344CB8AC3E}">
        <p14:creationId xmlns:p14="http://schemas.microsoft.com/office/powerpoint/2010/main" val="69167276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711203" y="1536700"/>
            <a:ext cx="1084156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p:txBody>
      </p:sp>
      <p:sp>
        <p:nvSpPr>
          <p:cNvPr id="311300" name="Rectangle 4"/>
          <p:cNvSpPr>
            <a:spLocks noGrp="1" noChangeArrowheads="1"/>
          </p:cNvSpPr>
          <p:nvPr>
            <p:ph type="sldNum" sz="quarter" idx="4"/>
          </p:nvPr>
        </p:nvSpPr>
        <p:spPr bwMode="auto">
          <a:xfrm>
            <a:off x="10651067" y="651827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ea typeface="Gulim" pitchFamily="34" charset="-127"/>
              </a:defRPr>
            </a:lvl1pPr>
          </a:lstStyle>
          <a:p>
            <a:pPr fontAlgn="base">
              <a:spcBef>
                <a:spcPct val="0"/>
              </a:spcBef>
              <a:spcAft>
                <a:spcPct val="0"/>
              </a:spcAft>
              <a:defRPr/>
            </a:pPr>
            <a:fld id="{2900C548-17F0-447E-8644-294C1EE0C143}" type="slidenum">
              <a:rPr lang="ko-KR" altLang="en-US">
                <a:cs typeface="Arial" charset="0"/>
              </a:rPr>
              <a:pPr fontAlgn="base">
                <a:spcBef>
                  <a:spcPct val="0"/>
                </a:spcBef>
                <a:spcAft>
                  <a:spcPct val="0"/>
                </a:spcAft>
                <a:defRPr/>
              </a:pPr>
              <a:t>‹#›</a:t>
            </a:fld>
            <a:endParaRPr lang="en-US" altLang="ko-KR" dirty="0">
              <a:solidFill>
                <a:srgbClr val="EAEBDE"/>
              </a:solidFill>
              <a:cs typeface="Arial" charset="0"/>
            </a:endParaRPr>
          </a:p>
        </p:txBody>
      </p:sp>
      <p:sp>
        <p:nvSpPr>
          <p:cNvPr id="1028" name="Text Box 5"/>
          <p:cNvSpPr txBox="1">
            <a:spLocks noChangeArrowheads="1"/>
          </p:cNvSpPr>
          <p:nvPr/>
        </p:nvSpPr>
        <p:spPr bwMode="auto">
          <a:xfrm>
            <a:off x="508000" y="6491288"/>
            <a:ext cx="11161184" cy="369332"/>
          </a:xfrm>
          <a:prstGeom prst="rect">
            <a:avLst/>
          </a:prstGeom>
          <a:noFill/>
          <a:ln>
            <a:noFill/>
          </a:ln>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fontAlgn="base">
              <a:spcBef>
                <a:spcPct val="50000"/>
              </a:spcBef>
              <a:spcAft>
                <a:spcPct val="0"/>
              </a:spcAft>
              <a:defRPr/>
            </a:pPr>
            <a:r>
              <a:rPr lang="en-US" altLang="ko-KR" sz="1800" b="1" i="1" dirty="0">
                <a:solidFill>
                  <a:srgbClr val="151C77"/>
                </a:solidFill>
                <a:latin typeface="Century Schoolbook" pitchFamily="18" charset="0"/>
                <a:ea typeface="Gulim" pitchFamily="34" charset="-127"/>
              </a:rPr>
              <a:t>52 LRS … HELL YES!!!</a:t>
            </a:r>
          </a:p>
        </p:txBody>
      </p:sp>
      <p:sp>
        <p:nvSpPr>
          <p:cNvPr id="1029" name="Rectangle 6"/>
          <p:cNvSpPr>
            <a:spLocks noGrp="1" noChangeArrowheads="1"/>
          </p:cNvSpPr>
          <p:nvPr>
            <p:ph type="title"/>
          </p:nvPr>
        </p:nvSpPr>
        <p:spPr bwMode="auto">
          <a:xfrm>
            <a:off x="3769783" y="76200"/>
            <a:ext cx="78972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Title of Slide</a:t>
            </a:r>
          </a:p>
        </p:txBody>
      </p:sp>
      <p:sp>
        <p:nvSpPr>
          <p:cNvPr id="1030" name="Line 7"/>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1400" dirty="0">
              <a:solidFill>
                <a:prstClr val="black"/>
              </a:solidFill>
              <a:cs typeface="Arial" charset="0"/>
            </a:endParaRPr>
          </a:p>
        </p:txBody>
      </p:sp>
      <p:sp>
        <p:nvSpPr>
          <p:cNvPr id="1031" name="Line 8"/>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1400" dirty="0">
              <a:solidFill>
                <a:prstClr val="black"/>
              </a:solidFill>
              <a:cs typeface="Arial" charset="0"/>
            </a:endParaRPr>
          </a:p>
        </p:txBody>
      </p:sp>
      <p:graphicFrame>
        <p:nvGraphicFramePr>
          <p:cNvPr id="9" name="Object 8"/>
          <p:cNvGraphicFramePr>
            <a:graphicFrameLocks noChangeAspect="1"/>
          </p:cNvGraphicFramePr>
          <p:nvPr userDrawn="1"/>
        </p:nvGraphicFramePr>
        <p:xfrm>
          <a:off x="0" y="24129"/>
          <a:ext cx="1320800" cy="1129624"/>
        </p:xfrm>
        <a:graphic>
          <a:graphicData uri="http://schemas.openxmlformats.org/presentationml/2006/ole">
            <mc:AlternateContent xmlns:mc="http://schemas.openxmlformats.org/markup-compatibility/2006">
              <mc:Choice xmlns:v="urn:schemas-microsoft-com:vml" Requires="v">
                <p:oleObj r:id="rId16" imgW="7342857" imgH="8371429" progId="">
                  <p:embed/>
                </p:oleObj>
              </mc:Choice>
              <mc:Fallback>
                <p:oleObj r:id="rId16" imgW="7342857" imgH="8371429" progId="">
                  <p:embed/>
                  <p:pic>
                    <p:nvPicPr>
                      <p:cNvPr id="9"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24129"/>
                        <a:ext cx="1320800" cy="1129624"/>
                      </a:xfrm>
                      <a:prstGeom prst="rect">
                        <a:avLst/>
                      </a:prstGeom>
                      <a:noFill/>
                      <a:effectLst/>
                    </p:spPr>
                  </p:pic>
                </p:oleObj>
              </mc:Fallback>
            </mc:AlternateContent>
          </a:graphicData>
        </a:graphic>
      </p:graphicFrame>
      <p:pic>
        <p:nvPicPr>
          <p:cNvPr id="10" name="Picture 9"/>
          <p:cNvPicPr>
            <a:picLocks noChangeAspect="1"/>
          </p:cNvPicPr>
          <p:nvPr userDrawn="1"/>
        </p:nvPicPr>
        <p:blipFill>
          <a:blip r:embed="rId1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79667" y="-21566"/>
            <a:ext cx="1295400" cy="1295400"/>
          </a:xfrm>
          <a:prstGeom prst="rect">
            <a:avLst/>
          </a:prstGeom>
        </p:spPr>
      </p:pic>
    </p:spTree>
    <p:extLst>
      <p:ext uri="{BB962C8B-B14F-4D97-AF65-F5344CB8AC3E}">
        <p14:creationId xmlns:p14="http://schemas.microsoft.com/office/powerpoint/2010/main" val="21032656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hdr="0" ftr="0" dt="0"/>
  <p:txStyles>
    <p:titleStyle>
      <a:lvl1pPr algn="r" rtl="0" eaLnBrk="0" fontAlgn="base" hangingPunct="0">
        <a:spcBef>
          <a:spcPct val="0"/>
        </a:spcBef>
        <a:spcAft>
          <a:spcPct val="0"/>
        </a:spcAft>
        <a:defRPr sz="4000" b="1">
          <a:solidFill>
            <a:srgbClr val="151C77"/>
          </a:solidFill>
          <a:latin typeface="+mj-lt"/>
          <a:ea typeface="+mj-ea"/>
          <a:cs typeface="+mj-cs"/>
        </a:defRPr>
      </a:lvl1pPr>
      <a:lvl2pPr algn="r" rtl="0" eaLnBrk="0" fontAlgn="base" hangingPunct="0">
        <a:spcBef>
          <a:spcPct val="0"/>
        </a:spcBef>
        <a:spcAft>
          <a:spcPct val="0"/>
        </a:spcAft>
        <a:defRPr sz="4000" b="1">
          <a:solidFill>
            <a:srgbClr val="151C77"/>
          </a:solidFill>
          <a:latin typeface="Arial" charset="0"/>
        </a:defRPr>
      </a:lvl2pPr>
      <a:lvl3pPr algn="r" rtl="0" eaLnBrk="0" fontAlgn="base" hangingPunct="0">
        <a:spcBef>
          <a:spcPct val="0"/>
        </a:spcBef>
        <a:spcAft>
          <a:spcPct val="0"/>
        </a:spcAft>
        <a:defRPr sz="4000" b="1">
          <a:solidFill>
            <a:srgbClr val="151C77"/>
          </a:solidFill>
          <a:latin typeface="Arial" charset="0"/>
        </a:defRPr>
      </a:lvl3pPr>
      <a:lvl4pPr algn="r" rtl="0" eaLnBrk="0" fontAlgn="base" hangingPunct="0">
        <a:spcBef>
          <a:spcPct val="0"/>
        </a:spcBef>
        <a:spcAft>
          <a:spcPct val="0"/>
        </a:spcAft>
        <a:defRPr sz="4000" b="1">
          <a:solidFill>
            <a:srgbClr val="151C77"/>
          </a:solidFill>
          <a:latin typeface="Arial" charset="0"/>
        </a:defRPr>
      </a:lvl4pPr>
      <a:lvl5pPr algn="r" rtl="0" eaLnBrk="0" fontAlgn="base" hangingPunct="0">
        <a:spcBef>
          <a:spcPct val="0"/>
        </a:spcBef>
        <a:spcAft>
          <a:spcPct val="0"/>
        </a:spcAft>
        <a:defRPr sz="4000" b="1">
          <a:solidFill>
            <a:srgbClr val="151C77"/>
          </a:solidFill>
          <a:latin typeface="Arial" charset="0"/>
        </a:defRPr>
      </a:lvl5pPr>
      <a:lvl6pPr marL="457200" algn="r" rtl="0" fontAlgn="base">
        <a:spcBef>
          <a:spcPct val="0"/>
        </a:spcBef>
        <a:spcAft>
          <a:spcPct val="0"/>
        </a:spcAft>
        <a:defRPr sz="4000" b="1">
          <a:solidFill>
            <a:srgbClr val="151C77"/>
          </a:solidFill>
          <a:latin typeface="Arial" charset="0"/>
        </a:defRPr>
      </a:lvl6pPr>
      <a:lvl7pPr marL="914400" algn="r" rtl="0" fontAlgn="base">
        <a:spcBef>
          <a:spcPct val="0"/>
        </a:spcBef>
        <a:spcAft>
          <a:spcPct val="0"/>
        </a:spcAft>
        <a:defRPr sz="4000" b="1">
          <a:solidFill>
            <a:srgbClr val="151C77"/>
          </a:solidFill>
          <a:latin typeface="Arial" charset="0"/>
        </a:defRPr>
      </a:lvl7pPr>
      <a:lvl8pPr marL="1371600" algn="r" rtl="0" fontAlgn="base">
        <a:spcBef>
          <a:spcPct val="0"/>
        </a:spcBef>
        <a:spcAft>
          <a:spcPct val="0"/>
        </a:spcAft>
        <a:defRPr sz="4000" b="1">
          <a:solidFill>
            <a:srgbClr val="151C77"/>
          </a:solidFill>
          <a:latin typeface="Arial" charset="0"/>
        </a:defRPr>
      </a:lvl8pPr>
      <a:lvl9pPr marL="1828800" algn="r" rtl="0" fontAlgn="base">
        <a:spcBef>
          <a:spcPct val="0"/>
        </a:spcBef>
        <a:spcAft>
          <a:spcPct val="0"/>
        </a:spcAft>
        <a:defRPr sz="4000" b="1">
          <a:solidFill>
            <a:srgbClr val="151C77"/>
          </a:solidFill>
          <a:latin typeface="Arial" charset="0"/>
        </a:defRPr>
      </a:lvl9pPr>
    </p:titleStyle>
    <p:bodyStyle>
      <a:lvl1pPr marL="285750" indent="-285750" algn="l" rtl="0" eaLnBrk="0" fontAlgn="base" hangingPunct="0">
        <a:spcBef>
          <a:spcPct val="20000"/>
        </a:spcBef>
        <a:spcAft>
          <a:spcPct val="0"/>
        </a:spcAft>
        <a:buClr>
          <a:srgbClr val="151C77"/>
        </a:buClr>
        <a:buSzPct val="120000"/>
        <a:buFont typeface="Wingdings" pitchFamily="2" charset="2"/>
        <a:buChar char="§"/>
        <a:defRPr sz="2400" b="1">
          <a:solidFill>
            <a:srgbClr val="151C77"/>
          </a:solidFill>
          <a:latin typeface="+mn-lt"/>
          <a:ea typeface="+mn-ea"/>
          <a:cs typeface="+mn-cs"/>
        </a:defRPr>
      </a:lvl1pPr>
      <a:lvl2pPr marL="688975" indent="-282575" algn="l" rtl="0" eaLnBrk="0" fontAlgn="base" hangingPunct="0">
        <a:spcBef>
          <a:spcPct val="20000"/>
        </a:spcBef>
        <a:spcAft>
          <a:spcPct val="0"/>
        </a:spcAft>
        <a:buClr>
          <a:srgbClr val="151C77"/>
        </a:buClr>
        <a:buSzPct val="120000"/>
        <a:buFont typeface="Wingdings" pitchFamily="2" charset="2"/>
        <a:buChar char="§"/>
        <a:defRPr sz="2200" b="1">
          <a:solidFill>
            <a:srgbClr val="151C77"/>
          </a:solidFill>
          <a:latin typeface="+mn-lt"/>
        </a:defRPr>
      </a:lvl2pPr>
      <a:lvl3pPr marL="1027113" indent="-223838" algn="l" rtl="0" eaLnBrk="0" fontAlgn="base" hangingPunct="0">
        <a:spcBef>
          <a:spcPct val="20000"/>
        </a:spcBef>
        <a:spcAft>
          <a:spcPct val="0"/>
        </a:spcAft>
        <a:buClr>
          <a:srgbClr val="151C77"/>
        </a:buClr>
        <a:buSzPct val="120000"/>
        <a:buFont typeface="Wingdings" pitchFamily="2" charset="2"/>
        <a:buChar char="§"/>
        <a:defRPr b="1">
          <a:solidFill>
            <a:srgbClr val="151C77"/>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00.xml.rels><?xml version="1.0" encoding="UTF-8" standalone="yes"?>
<Relationships xmlns="http://schemas.openxmlformats.org/package/2006/relationships"><Relationship Id="rId3" Type="http://schemas.openxmlformats.org/officeDocument/2006/relationships/hyperlink" Target="https://content.govdelivery.com/accounts/USVAVBA/bulletins/27fbc0d" TargetMode="External"/><Relationship Id="rId2" Type="http://schemas.openxmlformats.org/officeDocument/2006/relationships/hyperlink" Target="mailto:germanybdd.vbapit@va.gov" TargetMode="External"/><Relationship Id="rId1" Type="http://schemas.openxmlformats.org/officeDocument/2006/relationships/slideLayout" Target="../slideLayouts/slideLayout132.xml"/></Relationships>
</file>

<file path=ppt/slides/_rels/slide10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21.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hyperlink" Target="mailto:52cpts.fmfc@us.af.mil" TargetMode="Externa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hyperlink" Target="mailto:52LRS.LGRDF.PersonalProperty@us.af.mil" TargetMode="External"/><Relationship Id="rId2" Type="http://schemas.openxmlformats.org/officeDocument/2006/relationships/hyperlink" Target="http://www.move.mil/" TargetMode="External"/><Relationship Id="rId1" Type="http://schemas.openxmlformats.org/officeDocument/2006/relationships/slideLayout" Target="../slideLayouts/slideLayout66.xml"/><Relationship Id="rId5" Type="http://schemas.openxmlformats.org/officeDocument/2006/relationships/hyperlink" Target="https://www.spangdahlem.af.mil/TMO/" TargetMode="Externa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9.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8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hyperlink" Target="mailto:52.LRS.LGRDF.PersonalProperty@us.af.mil" TargetMode="External"/><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90.xml"/><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image" Target="../media/image5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65.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hyperlink" Target="mailto:52.LRS.LGRDAP.PASSENGERTRAVEL@US.AF.MIL" TargetMode="External"/><Relationship Id="rId2" Type="http://schemas.openxmlformats.org/officeDocument/2006/relationships/notesSlide" Target="../notesSlides/notesSlide22.xml"/><Relationship Id="rId1" Type="http://schemas.openxmlformats.org/officeDocument/2006/relationships/slideLayout" Target="../slideLayouts/slideLayout9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3" Type="http://schemas.openxmlformats.org/officeDocument/2006/relationships/hyperlink" Target="mailto:52.LRS.LGRDF.PersonalProperty@us.af.mil" TargetMode="External"/><Relationship Id="rId7" Type="http://schemas.openxmlformats.org/officeDocument/2006/relationships/image" Target="../media/image58.jpg"/><Relationship Id="rId2" Type="http://schemas.openxmlformats.org/officeDocument/2006/relationships/notesSlide" Target="../notesSlides/notesSlide23.xml"/><Relationship Id="rId1" Type="http://schemas.openxmlformats.org/officeDocument/2006/relationships/slideLayout" Target="../slideLayouts/slideLayout90.xml"/><Relationship Id="rId6" Type="http://schemas.openxmlformats.org/officeDocument/2006/relationships/image" Target="../media/image57.jpg"/><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92.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92.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hyperlink" Target="https://youtu.be/fA5RRoiFduE" TargetMode="External"/><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03.xml"/></Relationships>
</file>

<file path=ppt/slides/_rels/slide4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6.xml"/><Relationship Id="rId1" Type="http://schemas.openxmlformats.org/officeDocument/2006/relationships/slideLayout" Target="../slideLayouts/slideLayout105.xml"/></Relationships>
</file>

<file path=ppt/slides/_rels/slide4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7.xml"/><Relationship Id="rId1" Type="http://schemas.openxmlformats.org/officeDocument/2006/relationships/slideLayout" Target="../slideLayouts/slideLayout105.xml"/><Relationship Id="rId4" Type="http://schemas.openxmlformats.org/officeDocument/2006/relationships/image" Target="../media/image6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05.xml"/></Relationships>
</file>

<file path=ppt/slides/_rels/slide5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8.xml"/><Relationship Id="rId1" Type="http://schemas.openxmlformats.org/officeDocument/2006/relationships/slideLayout" Target="../slideLayouts/slideLayout105.xml"/></Relationships>
</file>

<file path=ppt/slides/_rels/slide52.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05.xml"/></Relationships>
</file>

<file path=ppt/slides/_rels/slide53.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05.xml"/></Relationships>
</file>

<file path=ppt/slides/_rels/slide54.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05.xml"/></Relationships>
</file>

<file path=ppt/slides/_rels/slide55.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05.xml"/></Relationships>
</file>

<file path=ppt/slides/_rels/slide56.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9.xml"/><Relationship Id="rId1" Type="http://schemas.openxmlformats.org/officeDocument/2006/relationships/slideLayout" Target="../slideLayouts/slideLayout105.xml"/></Relationships>
</file>

<file path=ppt/slides/_rels/slide5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30.xml"/><Relationship Id="rId1" Type="http://schemas.openxmlformats.org/officeDocument/2006/relationships/slideLayout" Target="../slideLayouts/slideLayout105.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wmf"/><Relationship Id="rId1" Type="http://schemas.openxmlformats.org/officeDocument/2006/relationships/slideLayout" Target="../slideLayouts/slideLayout123.xml"/><Relationship Id="rId5" Type="http://schemas.openxmlformats.org/officeDocument/2006/relationships/image" Target="../media/image66.jpg"/><Relationship Id="rId4" Type="http://schemas.openxmlformats.org/officeDocument/2006/relationships/image" Target="../media/image65.jpeg"/></Relationships>
</file>

<file path=ppt/slides/_rels/slide5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61.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62.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63.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65.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66.xml.rels><?xml version="1.0" encoding="UTF-8" standalone="yes"?>
<Relationships xmlns="http://schemas.openxmlformats.org/package/2006/relationships"><Relationship Id="rId3" Type="http://schemas.openxmlformats.org/officeDocument/2006/relationships/hyperlink" Target="http://www.tricare.mil/reserve/reserveselect/index.cfm" TargetMode="External"/><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67.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68.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6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3" Type="http://schemas.openxmlformats.org/officeDocument/2006/relationships/hyperlink" Target="mailto:richard.mier.2@us.af.mil" TargetMode="External"/><Relationship Id="rId2" Type="http://schemas.openxmlformats.org/officeDocument/2006/relationships/image" Target="../media/image63.wmf"/><Relationship Id="rId1" Type="http://schemas.openxmlformats.org/officeDocument/2006/relationships/slideLayout" Target="../slideLayouts/slideLayout118.xml"/></Relationships>
</file>

<file path=ppt/slides/_rels/slide7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17.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117.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7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8.xml"/></Relationships>
</file>

<file path=ppt/slides/_rels/slide74.xml.rels><?xml version="1.0" encoding="UTF-8" standalone="yes"?>
<Relationships xmlns="http://schemas.openxmlformats.org/package/2006/relationships"><Relationship Id="rId8" Type="http://schemas.openxmlformats.org/officeDocument/2006/relationships/hyperlink" Target="http://www.esgr.org/" TargetMode="External"/><Relationship Id="rId3" Type="http://schemas.openxmlformats.org/officeDocument/2006/relationships/hyperlink" Target="http://www.commissaries.com/" TargetMode="External"/><Relationship Id="rId7" Type="http://schemas.openxmlformats.org/officeDocument/2006/relationships/hyperlink" Target="http://www.tricare.mil/" TargetMode="External"/><Relationship Id="rId2" Type="http://schemas.openxmlformats.org/officeDocument/2006/relationships/hyperlink" Target="http://www.aafes.com/" TargetMode="External"/><Relationship Id="rId1" Type="http://schemas.openxmlformats.org/officeDocument/2006/relationships/slideLayout" Target="../slideLayouts/slideLayout118.xml"/><Relationship Id="rId6" Type="http://schemas.openxmlformats.org/officeDocument/2006/relationships/hyperlink" Target="http://www.homeloans.va.gov/" TargetMode="External"/><Relationship Id="rId5" Type="http://schemas.openxmlformats.org/officeDocument/2006/relationships/hyperlink" Target="http://www.tsp.gov/" TargetMode="External"/><Relationship Id="rId4" Type="http://schemas.openxmlformats.org/officeDocument/2006/relationships/hyperlink" Target="http://www.insurance.va.gov/miscellaneous/index.htm" TargetMode="External"/></Relationships>
</file>

<file path=ppt/slides/_rels/slide75.xml.rels><?xml version="1.0" encoding="UTF-8" standalone="yes"?>
<Relationships xmlns="http://schemas.openxmlformats.org/package/2006/relationships"><Relationship Id="rId2" Type="http://schemas.openxmlformats.org/officeDocument/2006/relationships/hyperlink" Target="http://www.defenselink.mil/militarypay" TargetMode="External"/><Relationship Id="rId1" Type="http://schemas.openxmlformats.org/officeDocument/2006/relationships/slideLayout" Target="../slideLayouts/slideLayout1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78.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18.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0.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118.xml"/></Relationships>
</file>

<file path=ppt/slides/_rels/slide81.xml.rels><?xml version="1.0" encoding="UTF-8" standalone="yes"?>
<Relationships xmlns="http://schemas.openxmlformats.org/package/2006/relationships"><Relationship Id="rId3" Type="http://schemas.openxmlformats.org/officeDocument/2006/relationships/hyperlink" Target="https://www.usajobs.gov/" TargetMode="External"/><Relationship Id="rId2" Type="http://schemas.openxmlformats.org/officeDocument/2006/relationships/hyperlink" Target="https://www.ang.af.mil/Careers/State-Active-Guard-Reserve/" TargetMode="External"/><Relationship Id="rId1" Type="http://schemas.openxmlformats.org/officeDocument/2006/relationships/slideLayout" Target="../slideLayouts/slideLayout118.xml"/><Relationship Id="rId4" Type="http://schemas.openxmlformats.org/officeDocument/2006/relationships/hyperlink" Target="https://www.goang.com/locations.html"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ct.ng.mil/Careers/Pages/default.aspx" TargetMode="External"/><Relationship Id="rId13" Type="http://schemas.openxmlformats.org/officeDocument/2006/relationships/hyperlink" Target="https://inghro.idaho.gov/Jobs.htm" TargetMode="External"/><Relationship Id="rId18" Type="http://schemas.openxmlformats.org/officeDocument/2006/relationships/hyperlink" Target="https://www.123aw.ang.af.mil/Contact-Us/Careers/" TargetMode="External"/><Relationship Id="rId3" Type="http://schemas.openxmlformats.org/officeDocument/2006/relationships/hyperlink" Target="https://dmva.alaska.gov/HRO/AGR" TargetMode="External"/><Relationship Id="rId7" Type="http://schemas.openxmlformats.org/officeDocument/2006/relationships/hyperlink" Target="http://co.ng.mil/jobs/Pages/default.aspx" TargetMode="External"/><Relationship Id="rId12" Type="http://schemas.openxmlformats.org/officeDocument/2006/relationships/hyperlink" Target="http://dod.hawaii.gov/hro/job-vacancy-announcements/agr-vacancies/" TargetMode="External"/><Relationship Id="rId17" Type="http://schemas.openxmlformats.org/officeDocument/2006/relationships/hyperlink" Target="http://www.kansastag.gov/FED_jobs_agr.asp" TargetMode="External"/><Relationship Id="rId2" Type="http://schemas.openxmlformats.org/officeDocument/2006/relationships/hyperlink" Target="https://al.ng.mil/ALABAMA/Careers/HRO/Pages/agr.aspx" TargetMode="External"/><Relationship Id="rId16" Type="http://schemas.openxmlformats.org/officeDocument/2006/relationships/hyperlink" Target="https://www.iowanationalguard.com/Jobs/Pages/Home.aspx" TargetMode="External"/><Relationship Id="rId1" Type="http://schemas.openxmlformats.org/officeDocument/2006/relationships/slideLayout" Target="../slideLayouts/slideLayout118.xml"/><Relationship Id="rId6" Type="http://schemas.openxmlformats.org/officeDocument/2006/relationships/hyperlink" Target="https://calguard.ca.gov/air/" TargetMode="External"/><Relationship Id="rId11" Type="http://schemas.openxmlformats.org/officeDocument/2006/relationships/hyperlink" Target="https://www.ang.af.mil/Careers/State-Active-Guard-Reserve/" TargetMode="External"/><Relationship Id="rId5" Type="http://schemas.openxmlformats.org/officeDocument/2006/relationships/hyperlink" Target="https://arkansas.nationalguard.mil/Careers/Current-Openings/Air-AGR/" TargetMode="External"/><Relationship Id="rId15" Type="http://schemas.openxmlformats.org/officeDocument/2006/relationships/hyperlink" Target="https://www.in.ng.mil/Careers/Jobs/" TargetMode="External"/><Relationship Id="rId10" Type="http://schemas.openxmlformats.org/officeDocument/2006/relationships/hyperlink" Target="http://www.113wg.ang.af.mil/Resources/Careers.aspx" TargetMode="External"/><Relationship Id="rId4" Type="http://schemas.openxmlformats.org/officeDocument/2006/relationships/hyperlink" Target="https://dema.az.gov/careers/azng-human-resources/jobs-agr" TargetMode="External"/><Relationship Id="rId9" Type="http://schemas.openxmlformats.org/officeDocument/2006/relationships/hyperlink" Target="https://www.de.ng.mil/join/careers/" TargetMode="External"/><Relationship Id="rId14" Type="http://schemas.openxmlformats.org/officeDocument/2006/relationships/hyperlink" Target="http://www.il.ngb.army.mil/Employment-Opportunities/"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ms.ng.mil/careers/Pages/default.aspx" TargetMode="External"/><Relationship Id="rId13" Type="http://schemas.openxmlformats.org/officeDocument/2006/relationships/hyperlink" Target="http://www.nj.gov/military/vacancy/" TargetMode="External"/><Relationship Id="rId18" Type="http://schemas.openxmlformats.org/officeDocument/2006/relationships/hyperlink" Target="https://hr.ong.ohio.gov/Job-Postings/AirNationalGuard" TargetMode="External"/><Relationship Id="rId3" Type="http://schemas.openxmlformats.org/officeDocument/2006/relationships/hyperlink" Target="http://www.me.ngb.army.mil/Careers/" TargetMode="External"/><Relationship Id="rId7" Type="http://schemas.openxmlformats.org/officeDocument/2006/relationships/hyperlink" Target="https://minnesotanationalguard.ng.mil/full-time-jobs-in-minnesota/" TargetMode="External"/><Relationship Id="rId12" Type="http://schemas.openxmlformats.org/officeDocument/2006/relationships/hyperlink" Target="https://nv.ng.mil/SitePages/departments/human-resources.html" TargetMode="External"/><Relationship Id="rId17" Type="http://schemas.openxmlformats.org/officeDocument/2006/relationships/hyperlink" Target="https://www.ndguard.nd.gov/job-opportunities" TargetMode="External"/><Relationship Id="rId2" Type="http://schemas.openxmlformats.org/officeDocument/2006/relationships/hyperlink" Target="http://geauxguard.la.gov/join-us/agr/air/" TargetMode="External"/><Relationship Id="rId16" Type="http://schemas.openxmlformats.org/officeDocument/2006/relationships/hyperlink" Target="http://nc.ng.mil/resources/careers/Pages/Careers.aspx" TargetMode="External"/><Relationship Id="rId1" Type="http://schemas.openxmlformats.org/officeDocument/2006/relationships/slideLayout" Target="../slideLayouts/slideLayout118.xml"/><Relationship Id="rId6" Type="http://schemas.openxmlformats.org/officeDocument/2006/relationships/hyperlink" Target="http://minationalguard.dodlive.mil/available-jobs/" TargetMode="External"/><Relationship Id="rId11" Type="http://schemas.openxmlformats.org/officeDocument/2006/relationships/hyperlink" Target="https://ne.ng.mil/Resource/Pages/Job-Announcements.aspx" TargetMode="External"/><Relationship Id="rId5" Type="http://schemas.openxmlformats.org/officeDocument/2006/relationships/hyperlink" Target="http://www.thenationsfirst.org/available-positions.html" TargetMode="External"/><Relationship Id="rId15" Type="http://schemas.openxmlformats.org/officeDocument/2006/relationships/hyperlink" Target="http://dmna.ny.gov/jobs/?id=agr" TargetMode="External"/><Relationship Id="rId10" Type="http://schemas.openxmlformats.org/officeDocument/2006/relationships/hyperlink" Target="https://www.120thairliftwing.ang.af.mil/Recruiting/" TargetMode="External"/><Relationship Id="rId19" Type="http://schemas.openxmlformats.org/officeDocument/2006/relationships/hyperlink" Target="https://ok.ng.mil/careers" TargetMode="External"/><Relationship Id="rId4" Type="http://schemas.openxmlformats.org/officeDocument/2006/relationships/hyperlink" Target="http://military.maryland.gov/hro/Pages/HRO-Home.aspx" TargetMode="External"/><Relationship Id="rId9" Type="http://schemas.openxmlformats.org/officeDocument/2006/relationships/hyperlink" Target="http://www.moguard.com/current-job-listings/" TargetMode="External"/><Relationship Id="rId14" Type="http://schemas.openxmlformats.org/officeDocument/2006/relationships/hyperlink" Target="https://www.150sow.ang.af.mil/About-Us/Careers/"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tmd.texas.gov/tmd-jobs" TargetMode="External"/><Relationship Id="rId13" Type="http://schemas.openxmlformats.org/officeDocument/2006/relationships/hyperlink" Target="https://mil.wa.gov/washington-air-national-guard-traditional-jobs" TargetMode="External"/><Relationship Id="rId3" Type="http://schemas.openxmlformats.org/officeDocument/2006/relationships/hyperlink" Target="https://www.pa.ng.mil/Offices-Programs/Human-Resources/Jobs-Employment/" TargetMode="External"/><Relationship Id="rId7" Type="http://schemas.openxmlformats.org/officeDocument/2006/relationships/hyperlink" Target="https://www.tn.gov/military/programs-benefits/employment-assistance/usajobs.html" TargetMode="External"/><Relationship Id="rId12" Type="http://schemas.openxmlformats.org/officeDocument/2006/relationships/hyperlink" Target="https://va.ng.mil/employment/Pages/VANGHRO.aspx" TargetMode="External"/><Relationship Id="rId2" Type="http://schemas.openxmlformats.org/officeDocument/2006/relationships/hyperlink" Target="https://www.oregon.gov/omd/Pages/Careers.aspx" TargetMode="External"/><Relationship Id="rId16" Type="http://schemas.openxmlformats.org/officeDocument/2006/relationships/hyperlink" Target="http://wyomilitary.wyo.gov/employment/air/" TargetMode="External"/><Relationship Id="rId1" Type="http://schemas.openxmlformats.org/officeDocument/2006/relationships/slideLayout" Target="../slideLayouts/slideLayout118.xml"/><Relationship Id="rId6" Type="http://schemas.openxmlformats.org/officeDocument/2006/relationships/hyperlink" Target="https://sd.ng.mil/Careers/Pages/default.aspx" TargetMode="External"/><Relationship Id="rId11" Type="http://schemas.openxmlformats.org/officeDocument/2006/relationships/hyperlink" Target="https://www.158fw.ang.af.mil/CAREERS/OPPORTUNITIES/" TargetMode="External"/><Relationship Id="rId5" Type="http://schemas.openxmlformats.org/officeDocument/2006/relationships/hyperlink" Target="https://www.169fw.ang.af.mil/Careers/Swamp-Fox-Vacancies/" TargetMode="External"/><Relationship Id="rId15" Type="http://schemas.openxmlformats.org/officeDocument/2006/relationships/hyperlink" Target="http://dma.wi.gov/DMA/humanresources/fedhr/agr" TargetMode="External"/><Relationship Id="rId10" Type="http://schemas.openxmlformats.org/officeDocument/2006/relationships/hyperlink" Target="http://www.vi.ngb.army.mil/html/jobs.asp%20(website%20down)%0d" TargetMode="External"/><Relationship Id="rId4" Type="http://schemas.openxmlformats.org/officeDocument/2006/relationships/hyperlink" Target="https://www.143aw.ang.af.mil/About-Us/Careers/" TargetMode="External"/><Relationship Id="rId9" Type="http://schemas.openxmlformats.org/officeDocument/2006/relationships/hyperlink" Target="https://ut.ng.mil/Employment/Job-Board/" TargetMode="External"/><Relationship Id="rId14" Type="http://schemas.openxmlformats.org/officeDocument/2006/relationships/hyperlink" Target="http://www.wv.ng.mil/HRO/"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118.xml"/></Relationships>
</file>

<file path=ppt/slides/_rels/slide86.xml.rels><?xml version="1.0" encoding="UTF-8" standalone="yes"?>
<Relationships xmlns="http://schemas.openxmlformats.org/package/2006/relationships"><Relationship Id="rId3" Type="http://schemas.openxmlformats.org/officeDocument/2006/relationships/hyperlink" Target="https://www.uccitdp.com/" TargetMode="External"/><Relationship Id="rId2" Type="http://schemas.openxmlformats.org/officeDocument/2006/relationships/hyperlink" Target="http://www.tricare.mil/cost" TargetMode="External"/><Relationship Id="rId1" Type="http://schemas.openxmlformats.org/officeDocument/2006/relationships/slideLayout" Target="../slideLayouts/slideLayout118.xml"/></Relationships>
</file>

<file path=ppt/slides/_rels/slide87.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1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9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117.xml"/></Relationships>
</file>

<file path=ppt/slides/_rels/slide9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117.xml"/></Relationships>
</file>

<file path=ppt/slides/_rels/slide9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9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vets.force.com/VAVERA/s/flow/VERA_Start?office=germany_bdd_office" TargetMode="External"/><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362F-9C12-315B-971C-5894854D37D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1A82B5A-52C3-4D8A-D6E6-3B540BE4E7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874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8572" y="1431706"/>
            <a:ext cx="8095228" cy="1856245"/>
          </a:xfrm>
        </p:spPr>
        <p:txBody>
          <a:bodyPr/>
          <a:lstStyle/>
          <a:p>
            <a:r>
              <a:rPr lang="en-US" dirty="0"/>
              <a:t>Not Filing a VA Claim?</a:t>
            </a:r>
          </a:p>
          <a:p>
            <a:pPr lvl="1"/>
            <a:r>
              <a:rPr lang="en-US" b="0" dirty="0"/>
              <a:t>180-90 days prior to separation or retirement- SHPE will be conducted at the Medical Treatment Facility. Go to </a:t>
            </a:r>
            <a:r>
              <a:rPr lang="en-US" b="0" dirty="0">
                <a:solidFill>
                  <a:srgbClr val="00B0F0"/>
                </a:solidFill>
              </a:rPr>
              <a:t>https://imr.afms.mil/imr/MyIMR.aspx </a:t>
            </a:r>
            <a:r>
              <a:rPr lang="en-US" b="0" dirty="0"/>
              <a:t>and complete DD Form 2807-1. </a:t>
            </a:r>
            <a:endParaRPr lang="en-US" dirty="0"/>
          </a:p>
        </p:txBody>
      </p:sp>
      <p:sp>
        <p:nvSpPr>
          <p:cNvPr id="19460"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67315E-8B94-4362-A9BB-A97176E50AA2}" type="slidenum">
              <a:rPr kumimoji="0" lang="en-US" sz="1000" b="0" i="0" u="none" strike="noStrike" kern="1200" cap="none" spc="0" normalizeH="0" baseline="0" noProof="0">
                <a:ln>
                  <a:noFill/>
                </a:ln>
                <a:solidFill>
                  <a:srgbClr val="969696"/>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srgbClr val="808080"/>
              </a:solidFill>
              <a:effectLst/>
              <a:uLnTx/>
              <a:uFillTx/>
              <a:latin typeface="Arial" charset="0"/>
              <a:ea typeface="+mn-ea"/>
              <a:cs typeface="Arial" charset="0"/>
            </a:endParaRPr>
          </a:p>
        </p:txBody>
      </p:sp>
      <p:sp>
        <p:nvSpPr>
          <p:cNvPr id="6" name="object 8"/>
          <p:cNvSpPr txBox="1">
            <a:spLocks noGrp="1"/>
          </p:cNvSpPr>
          <p:nvPr>
            <p:ph type="title"/>
          </p:nvPr>
        </p:nvSpPr>
        <p:spPr>
          <a:xfrm>
            <a:off x="3187700" y="370701"/>
            <a:ext cx="7143750" cy="553998"/>
          </a:xfrm>
          <a:prstGeom prst="rect">
            <a:avLst/>
          </a:prstGeom>
        </p:spPr>
        <p:txBody>
          <a:bodyPr vert="horz" wrap="square" lIns="0" tIns="0" rIns="0" bIns="0" numCol="1" rtlCol="0" anchor="ctr" anchorCtr="0" compatLnSpc="1">
            <a:prstTxWarp prst="textNoShape">
              <a:avLst/>
            </a:prstTxWarp>
            <a:spAutoFit/>
          </a:bodyPr>
          <a:lstStyle/>
          <a:p>
            <a:pPr marL="455930"/>
            <a:r>
              <a:rPr lang="en-US" dirty="0"/>
              <a:t>TIMELINE (cont’d)</a:t>
            </a:r>
            <a:endParaRPr dirty="0"/>
          </a:p>
        </p:txBody>
      </p:sp>
      <p:sp>
        <p:nvSpPr>
          <p:cNvPr id="5" name="Content Placeholder 2"/>
          <p:cNvSpPr txBox="1">
            <a:spLocks/>
          </p:cNvSpPr>
          <p:nvPr/>
        </p:nvSpPr>
        <p:spPr bwMode="auto">
          <a:xfrm>
            <a:off x="1988573" y="3287950"/>
            <a:ext cx="8173590" cy="2811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85750" marR="0" lvl="0" indent="-285750" algn="l" defTabSz="914400" rtl="0" eaLnBrk="1" fontAlgn="base" latinLnBrk="0" hangingPunct="1">
              <a:lnSpc>
                <a:spcPct val="100000"/>
              </a:lnSpc>
              <a:spcBef>
                <a:spcPct val="50000"/>
              </a:spcBef>
              <a:spcAft>
                <a:spcPct val="0"/>
              </a:spcAft>
              <a:buClr>
                <a:srgbClr val="151C77"/>
              </a:buClr>
              <a:buSzPct val="80000"/>
              <a:buFont typeface="Wingdings" pitchFamily="2" charset="2"/>
              <a:buChar char="n"/>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Less than 90 days </a:t>
            </a:r>
            <a:r>
              <a:rPr kumimoji="0" lang="en-US" sz="2000" b="1" i="0" u="none" strike="noStrike" kern="1200" cap="none" spc="0" normalizeH="0" baseline="0" noProof="0" dirty="0">
                <a:ln>
                  <a:noFill/>
                </a:ln>
                <a:solidFill>
                  <a:srgbClr val="000000"/>
                </a:solidFill>
                <a:effectLst/>
                <a:uLnTx/>
                <a:uFillTx/>
                <a:latin typeface="Arial"/>
                <a:ea typeface="+mn-ea"/>
                <a:cs typeface="+mn-cs"/>
              </a:rPr>
              <a:t>prior to separation or retirement</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688975" marR="0" lvl="1" indent="-282575" algn="l" defTabSz="914400" rtl="0" eaLnBrk="1" fontAlgn="base" latinLnBrk="0" hangingPunct="1">
              <a:lnSpc>
                <a:spcPct val="100000"/>
              </a:lnSpc>
              <a:spcBef>
                <a:spcPct val="25000"/>
              </a:spcBef>
              <a:spcAft>
                <a:spcPct val="0"/>
              </a:spcAft>
              <a:buClr>
                <a:srgbClr val="151C77"/>
              </a:buClr>
              <a:buSzPct val="80000"/>
              <a:buFont typeface="Wingdings" pitchFamily="2" charset="2"/>
              <a:buChar char="n"/>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charset="0"/>
              </a:rPr>
              <a:t>Due to DoD/VA policy, SHPE will need to be completed at the MTF. Go to https://imr.afms.mil/imr/MyIMR.aspx and complete DD Form 2807-1 to initiate the SHPE process. </a:t>
            </a:r>
          </a:p>
          <a:p>
            <a:pPr marL="688975" marR="0" lvl="1" indent="-282575" algn="l" defTabSz="914400" rtl="0" eaLnBrk="1" fontAlgn="base" latinLnBrk="0" hangingPunct="1">
              <a:lnSpc>
                <a:spcPct val="100000"/>
              </a:lnSpc>
              <a:spcBef>
                <a:spcPct val="25000"/>
              </a:spcBef>
              <a:spcAft>
                <a:spcPct val="0"/>
              </a:spcAft>
              <a:buClr>
                <a:srgbClr val="151C77"/>
              </a:buClr>
              <a:buSzPct val="80000"/>
              <a:buFont typeface="Wingdings" pitchFamily="2" charset="2"/>
              <a:buChar char="n"/>
              <a:tabLst/>
              <a:defRPr/>
            </a:pPr>
            <a:r>
              <a:rPr kumimoji="0" lang="en-US" sz="2000" b="0" i="0" u="none" strike="noStrike" kern="1200" cap="none" spc="0" normalizeH="0" baseline="0" noProof="0" dirty="0">
                <a:ln>
                  <a:noFill/>
                </a:ln>
                <a:solidFill>
                  <a:srgbClr val="000000"/>
                </a:solidFill>
                <a:effectLst/>
                <a:uLnTx/>
                <a:uFillTx/>
                <a:latin typeface="Arial"/>
                <a:ea typeface="+mn-ea"/>
                <a:cs typeface="Arial" charset="0"/>
              </a:rPr>
              <a:t>A VA claim can still be processed, however any VA exams conducted will </a:t>
            </a:r>
            <a:r>
              <a:rPr kumimoji="0" lang="en-US" sz="2000" b="0" i="0" u="sng" strike="noStrike" kern="1200" cap="none" spc="0" normalizeH="0" baseline="0" noProof="0" dirty="0">
                <a:ln>
                  <a:noFill/>
                </a:ln>
                <a:solidFill>
                  <a:srgbClr val="FF0000"/>
                </a:solidFill>
                <a:effectLst/>
                <a:uLnTx/>
                <a:uFillTx/>
                <a:latin typeface="Arial"/>
                <a:ea typeface="+mn-ea"/>
                <a:cs typeface="Arial" charset="0"/>
              </a:rPr>
              <a:t>NOT</a:t>
            </a:r>
            <a:r>
              <a:rPr kumimoji="0" lang="en-US" sz="2000" b="0" i="0" u="none" strike="noStrike" kern="1200" cap="none" spc="0" normalizeH="0" baseline="0" noProof="0" dirty="0">
                <a:ln>
                  <a:noFill/>
                </a:ln>
                <a:solidFill>
                  <a:srgbClr val="000000"/>
                </a:solidFill>
                <a:effectLst/>
                <a:uLnTx/>
                <a:uFillTx/>
                <a:latin typeface="Arial"/>
                <a:ea typeface="+mn-ea"/>
                <a:cs typeface="Arial" charset="0"/>
              </a:rPr>
              <a:t> be able to take the place of the SHPE and may not be completed prior to separation. VA benefits may also be delayed pending VA exams. </a:t>
            </a:r>
            <a:endParaRPr kumimoji="0" lang="en-US" sz="2000" b="1" i="0" u="none" strike="noStrike" kern="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2449066085"/>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0515" y="952497"/>
            <a:ext cx="8610970" cy="4916458"/>
          </a:xfrm>
        </p:spPr>
        <p:txBody>
          <a:bodyPr>
            <a:noAutofit/>
          </a:bodyPr>
          <a:lstStyle/>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VA’s Germany BDD Intake site is located at:</a:t>
            </a:r>
          </a:p>
          <a:p>
            <a:pPr marL="0" indent="0" defTabSz="914400">
              <a:lnSpc>
                <a:spcPct val="90000"/>
              </a:lnSpc>
              <a:spcBef>
                <a:spcPts val="1000"/>
              </a:spcBef>
              <a:buNone/>
              <a:defRPr/>
            </a:pPr>
            <a:endParaRPr lang="en-US" sz="1800" dirty="0">
              <a:solidFill>
                <a:prstClr val="black"/>
              </a:solidFill>
              <a:latin typeface="Arial" panose="020B0604020202020204" pitchFamily="34" charset="0"/>
              <a:cs typeface="Arial" panose="020B0604020202020204" pitchFamily="34" charset="0"/>
            </a:endParaRP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Landstuhl Regional Medical Center (LRMC)</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Bldg. 3724 Room 110-114</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Email: </a:t>
            </a:r>
            <a:r>
              <a:rPr lang="en-US" sz="18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germanybdd.vbapit@va.gov</a:t>
            </a:r>
            <a:endParaRPr lang="en-US" sz="1800" dirty="0">
              <a:solidFill>
                <a:srgbClr val="0000FF"/>
              </a:solidFill>
              <a:latin typeface="Arial" panose="020B0604020202020204" pitchFamily="34" charset="0"/>
              <a:cs typeface="Arial" panose="020B0604020202020204" pitchFamily="34" charset="0"/>
            </a:endParaRPr>
          </a:p>
          <a:p>
            <a:pPr marL="0" indent="0" defTabSz="914400">
              <a:lnSpc>
                <a:spcPct val="90000"/>
              </a:lnSpc>
              <a:spcBef>
                <a:spcPts val="1000"/>
              </a:spcBef>
              <a:buNone/>
              <a:defRPr/>
            </a:pPr>
            <a:endParaRPr lang="en-US" sz="1800" dirty="0">
              <a:solidFill>
                <a:prstClr val="black"/>
              </a:solidFill>
              <a:latin typeface="Arial" panose="020B0604020202020204" pitchFamily="34" charset="0"/>
              <a:cs typeface="Arial" panose="020B0604020202020204" pitchFamily="34" charset="0"/>
            </a:endParaRP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Phone: DSN 314-590-8200</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Commercial: +49 (0) 06371 9464 8200</a:t>
            </a:r>
          </a:p>
          <a:p>
            <a:pPr marL="457200" lvl="1" indent="0" defTabSz="914400">
              <a:lnSpc>
                <a:spcPct val="90000"/>
              </a:lnSpc>
              <a:spcBef>
                <a:spcPts val="500"/>
              </a:spcBef>
              <a:buNone/>
              <a:defRPr/>
            </a:pPr>
            <a:endParaRPr lang="en-US" sz="1800" dirty="0">
              <a:solidFill>
                <a:prstClr val="black"/>
              </a:solidFill>
              <a:latin typeface="Arial" panose="020B0604020202020204" pitchFamily="34" charset="0"/>
              <a:cs typeface="Arial" panose="020B0604020202020204" pitchFamily="34" charset="0"/>
            </a:endParaRPr>
          </a:p>
          <a:p>
            <a:pPr marL="0" indent="0" defTabSz="914400">
              <a:lnSpc>
                <a:spcPct val="90000"/>
              </a:lnSpc>
              <a:spcBef>
                <a:spcPts val="1000"/>
              </a:spcBef>
              <a:buNone/>
              <a:defRPr/>
            </a:pPr>
            <a:endParaRPr lang="en-US" sz="1800" i="1" dirty="0">
              <a:solidFill>
                <a:prstClr val="black"/>
              </a:solidFill>
              <a:latin typeface="Arial" panose="020B0604020202020204" pitchFamily="34" charset="0"/>
              <a:cs typeface="Arial" panose="020B0604020202020204" pitchFamily="34" charset="0"/>
            </a:endParaRPr>
          </a:p>
          <a:p>
            <a:pPr marL="0" indent="0" defTabSz="914400">
              <a:lnSpc>
                <a:spcPct val="90000"/>
              </a:lnSpc>
              <a:spcBef>
                <a:spcPts val="1000"/>
              </a:spcBef>
              <a:buNone/>
              <a:defRPr/>
            </a:pPr>
            <a:r>
              <a:rPr lang="en-US" sz="1800" i="1" dirty="0">
                <a:solidFill>
                  <a:prstClr val="black"/>
                </a:solidFill>
                <a:latin typeface="Arial" panose="020B0604020202020204" pitchFamily="34" charset="0"/>
                <a:cs typeface="Arial" panose="020B0604020202020204" pitchFamily="34" charset="0"/>
              </a:rPr>
              <a:t>To receive regular overseas updates and information, please view and sign up to receive the VA’s OCONUS newsletter:</a:t>
            </a:r>
          </a:p>
          <a:p>
            <a:pPr marL="0" indent="0" defTabSz="914400">
              <a:lnSpc>
                <a:spcPct val="90000"/>
              </a:lnSpc>
              <a:spcBef>
                <a:spcPts val="1000"/>
              </a:spcBef>
              <a:buNone/>
              <a:defRPr/>
            </a:pPr>
            <a:r>
              <a:rPr lang="en-US" sz="1800" i="1"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https://content.govdelivery.com/accounts/USVAVBA/bulletins/27fbc0d</a:t>
            </a:r>
            <a:endParaRPr lang="en-US" sz="1800" i="1" dirty="0">
              <a:solidFill>
                <a:srgbClr val="0000FF"/>
              </a:solidFill>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2000" dirty="0"/>
          </a:p>
          <a:p>
            <a:pPr marL="0" indent="0">
              <a:buNone/>
            </a:pPr>
            <a:r>
              <a:rPr lang="en-US" sz="2000" dirty="0"/>
              <a:t>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4000" dirty="0"/>
              <a:t>Location / Contact Information</a:t>
            </a:r>
          </a:p>
        </p:txBody>
      </p:sp>
    </p:spTree>
    <p:extLst>
      <p:ext uri="{BB962C8B-B14F-4D97-AF65-F5344CB8AC3E}">
        <p14:creationId xmlns:p14="http://schemas.microsoft.com/office/powerpoint/2010/main" val="26163837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E866EC8A-B8D9-422F-901F-BB1CBF5F9A72}"/>
              </a:ext>
            </a:extLst>
          </p:cNvPr>
          <p:cNvPicPr>
            <a:picLocks noGrp="1" noChangeAspect="1"/>
          </p:cNvPicPr>
          <p:nvPr>
            <p:ph idx="1"/>
          </p:nvPr>
        </p:nvPicPr>
        <p:blipFill>
          <a:blip r:embed="rId2"/>
          <a:stretch>
            <a:fillRect/>
          </a:stretch>
        </p:blipFill>
        <p:spPr>
          <a:xfrm>
            <a:off x="4576763" y="1981995"/>
            <a:ext cx="3038475" cy="2543175"/>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fontScale="90000"/>
          </a:bodyPr>
          <a:lstStyle/>
          <a:p>
            <a:r>
              <a:rPr lang="en-US" b="0" dirty="0">
                <a:cs typeface="Arial" panose="020B0604020202020204" pitchFamily="34" charset="0"/>
              </a:rPr>
              <a:t>Questions</a:t>
            </a:r>
          </a:p>
        </p:txBody>
      </p:sp>
    </p:spTree>
    <p:extLst>
      <p:ext uri="{BB962C8B-B14F-4D97-AF65-F5344CB8AC3E}">
        <p14:creationId xmlns:p14="http://schemas.microsoft.com/office/powerpoint/2010/main" val="346679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0479532" y="6578590"/>
            <a:ext cx="95885" cy="152400"/>
          </a:xfrm>
          <a:prstGeom prst="rect">
            <a:avLst/>
          </a:prstGeom>
        </p:spPr>
        <p:txBody>
          <a:bodyPr vert="horz" wrap="square" lIns="0" tIns="0" rIns="0" bIns="0" rtlCol="0">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sz="1000" b="0" i="0" u="none" strike="noStrike" kern="1200" cap="none" spc="-10" normalizeH="0" baseline="0" noProof="0" dirty="0">
                <a:ln>
                  <a:noFill/>
                </a:ln>
                <a:solidFill>
                  <a:srgbClr val="979797"/>
                </a:solidFill>
                <a:effectLst/>
                <a:uLnTx/>
                <a:uFillTx/>
                <a:latin typeface="Arial"/>
                <a:ea typeface="+mn-ea"/>
                <a:cs typeface="Arial"/>
              </a:rPr>
              <a:t>2</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379" y="1441844"/>
            <a:ext cx="8557143" cy="1594043"/>
          </a:xfrm>
          <a:prstGeom prst="rect">
            <a:avLst/>
          </a:prstGeom>
        </p:spPr>
      </p:pic>
      <p:sp>
        <p:nvSpPr>
          <p:cNvPr id="3" name="Oval 2"/>
          <p:cNvSpPr/>
          <p:nvPr/>
        </p:nvSpPr>
        <p:spPr bwMode="auto">
          <a:xfrm>
            <a:off x="7755118" y="1404134"/>
            <a:ext cx="829558" cy="40535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7378" y="3346515"/>
            <a:ext cx="8585713" cy="2697048"/>
          </a:xfrm>
          <a:prstGeom prst="rect">
            <a:avLst/>
          </a:prstGeom>
        </p:spPr>
      </p:pic>
      <p:sp>
        <p:nvSpPr>
          <p:cNvPr id="8" name="Oval 7"/>
          <p:cNvSpPr/>
          <p:nvPr/>
        </p:nvSpPr>
        <p:spPr bwMode="auto">
          <a:xfrm>
            <a:off x="5496344" y="5420413"/>
            <a:ext cx="1136983" cy="51016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9" name="object 8"/>
          <p:cNvSpPr txBox="1">
            <a:spLocks/>
          </p:cNvSpPr>
          <p:nvPr/>
        </p:nvSpPr>
        <p:spPr bwMode="auto">
          <a:xfrm>
            <a:off x="3187700" y="370701"/>
            <a:ext cx="7143750" cy="553998"/>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marL="455930" marR="0" lvl="0" indent="0" algn="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151C77"/>
                </a:solidFill>
                <a:effectLst/>
                <a:uLnTx/>
                <a:uFillTx/>
                <a:latin typeface="Arial"/>
                <a:ea typeface="+mj-ea"/>
                <a:cs typeface="+mj-cs"/>
              </a:rPr>
              <a:t>My IMR Guidance</a:t>
            </a:r>
          </a:p>
        </p:txBody>
      </p:sp>
      <p:sp>
        <p:nvSpPr>
          <p:cNvPr id="6" name="TextBox 5"/>
          <p:cNvSpPr txBox="1"/>
          <p:nvPr/>
        </p:nvSpPr>
        <p:spPr>
          <a:xfrm>
            <a:off x="1891646" y="1706253"/>
            <a:ext cx="73529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3333CC"/>
                </a:solidFill>
                <a:effectLst/>
                <a:uLnTx/>
                <a:uFillTx/>
                <a:latin typeface="Arial Black" panose="020B0A04020102020204" pitchFamily="34" charset="0"/>
                <a:ea typeface="+mn-ea"/>
                <a:cs typeface="Arial" charset="0"/>
              </a:rPr>
              <a:t>1.</a:t>
            </a:r>
          </a:p>
        </p:txBody>
      </p:sp>
      <p:sp>
        <p:nvSpPr>
          <p:cNvPr id="10" name="TextBox 9"/>
          <p:cNvSpPr txBox="1"/>
          <p:nvPr/>
        </p:nvSpPr>
        <p:spPr>
          <a:xfrm>
            <a:off x="1891646" y="3442356"/>
            <a:ext cx="73529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3333CC"/>
                </a:solidFill>
                <a:effectLst/>
                <a:uLnTx/>
                <a:uFillTx/>
                <a:latin typeface="Arial Black" panose="020B0A04020102020204" pitchFamily="34" charset="0"/>
                <a:ea typeface="+mn-ea"/>
                <a:cs typeface="Arial" charset="0"/>
              </a:rPr>
              <a:t>2.</a:t>
            </a:r>
          </a:p>
        </p:txBody>
      </p:sp>
      <p:pic>
        <p:nvPicPr>
          <p:cNvPr id="11" name="Picture 10"/>
          <p:cNvPicPr>
            <a:picLocks noChangeAspect="1"/>
          </p:cNvPicPr>
          <p:nvPr/>
        </p:nvPicPr>
        <p:blipFill>
          <a:blip r:embed="rId5"/>
          <a:stretch>
            <a:fillRect/>
          </a:stretch>
        </p:blipFill>
        <p:spPr>
          <a:xfrm>
            <a:off x="3764194" y="3624011"/>
            <a:ext cx="5095875" cy="476250"/>
          </a:xfrm>
          <a:prstGeom prst="rect">
            <a:avLst/>
          </a:prstGeom>
        </p:spPr>
      </p:pic>
      <p:sp>
        <p:nvSpPr>
          <p:cNvPr id="12" name="TextBox 11"/>
          <p:cNvSpPr txBox="1"/>
          <p:nvPr/>
        </p:nvSpPr>
        <p:spPr>
          <a:xfrm>
            <a:off x="6935586" y="4610246"/>
            <a:ext cx="164909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charset="0"/>
                <a:ea typeface="+mn-ea"/>
                <a:cs typeface="Arial" charset="0"/>
              </a:rPr>
              <a:t>**READ ME **</a:t>
            </a:r>
          </a:p>
        </p:txBody>
      </p:sp>
    </p:spTree>
    <p:extLst>
      <p:ext uri="{BB962C8B-B14F-4D97-AF65-F5344CB8AC3E}">
        <p14:creationId xmlns:p14="http://schemas.microsoft.com/office/powerpoint/2010/main" val="71480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0479532" y="6578590"/>
            <a:ext cx="95885" cy="152400"/>
          </a:xfrm>
          <a:prstGeom prst="rect">
            <a:avLst/>
          </a:prstGeom>
        </p:spPr>
        <p:txBody>
          <a:bodyPr vert="horz" wrap="square" lIns="0" tIns="0" rIns="0" bIns="0" rtlCol="0">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sz="1000" b="0" i="0" u="none" strike="noStrike" kern="1200" cap="none" spc="-10" normalizeH="0" baseline="0" noProof="0" dirty="0">
                <a:ln>
                  <a:noFill/>
                </a:ln>
                <a:solidFill>
                  <a:srgbClr val="979797"/>
                </a:solidFill>
                <a:effectLst/>
                <a:uLnTx/>
                <a:uFillTx/>
                <a:latin typeface="Arial"/>
                <a:ea typeface="+mn-ea"/>
                <a:cs typeface="Arial"/>
              </a:rPr>
              <a:t>2</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sp>
        <p:nvSpPr>
          <p:cNvPr id="9" name="object 8"/>
          <p:cNvSpPr txBox="1">
            <a:spLocks/>
          </p:cNvSpPr>
          <p:nvPr/>
        </p:nvSpPr>
        <p:spPr bwMode="auto">
          <a:xfrm>
            <a:off x="3187700" y="370701"/>
            <a:ext cx="7143750" cy="553998"/>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marL="455930" marR="0" lvl="0" indent="0" algn="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151C77"/>
                </a:solidFill>
                <a:effectLst/>
                <a:uLnTx/>
                <a:uFillTx/>
                <a:latin typeface="Arial"/>
                <a:ea typeface="+mj-ea"/>
                <a:cs typeface="+mj-cs"/>
              </a:rPr>
              <a:t>My IMR Guidance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8144"/>
          <a:stretch/>
        </p:blipFill>
        <p:spPr>
          <a:xfrm>
            <a:off x="1613892" y="1601060"/>
            <a:ext cx="8807450" cy="3368022"/>
          </a:xfrm>
          <a:prstGeom prst="rect">
            <a:avLst/>
          </a:prstGeom>
        </p:spPr>
      </p:pic>
      <p:sp>
        <p:nvSpPr>
          <p:cNvPr id="10" name="TextBox 9"/>
          <p:cNvSpPr txBox="1"/>
          <p:nvPr/>
        </p:nvSpPr>
        <p:spPr>
          <a:xfrm>
            <a:off x="1672081" y="1677973"/>
            <a:ext cx="73529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3333CC"/>
                </a:solidFill>
                <a:effectLst/>
                <a:uLnTx/>
                <a:uFillTx/>
                <a:latin typeface="Arial Black" panose="020B0A04020102020204" pitchFamily="34" charset="0"/>
                <a:ea typeface="+mn-ea"/>
                <a:cs typeface="Arial" charset="0"/>
              </a:rPr>
              <a:t>3.</a:t>
            </a:r>
          </a:p>
        </p:txBody>
      </p:sp>
      <p:sp>
        <p:nvSpPr>
          <p:cNvPr id="5" name="TextBox 4"/>
          <p:cNvSpPr txBox="1"/>
          <p:nvPr/>
        </p:nvSpPr>
        <p:spPr>
          <a:xfrm>
            <a:off x="6025053" y="3182779"/>
            <a:ext cx="4454478" cy="492443"/>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ß"/>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End of Enlistment contract (Don’t forget the forward slashes	</a:t>
            </a:r>
          </a:p>
        </p:txBody>
      </p:sp>
      <p:sp>
        <p:nvSpPr>
          <p:cNvPr id="6" name="Rectangle 5"/>
          <p:cNvSpPr/>
          <p:nvPr/>
        </p:nvSpPr>
        <p:spPr>
          <a:xfrm>
            <a:off x="6017617" y="3545886"/>
            <a:ext cx="4403725" cy="677108"/>
          </a:xfrm>
          <a:prstGeom prst="rect">
            <a:avLst/>
          </a:prstGeom>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ß"/>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Possible Terminal leave start / Leave for Skills Bridge Program / MPF Final Out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charset="0"/>
                <a:ea typeface="+mn-ea"/>
                <a:cs typeface="Arial" charset="0"/>
              </a:rPr>
              <a:t>   DO NOT LEAVE DATES BLANK!  </a:t>
            </a:r>
          </a:p>
        </p:txBody>
      </p:sp>
      <p:sp>
        <p:nvSpPr>
          <p:cNvPr id="3" name="TextBox 2">
            <a:extLst>
              <a:ext uri="{FF2B5EF4-FFF2-40B4-BE49-F238E27FC236}">
                <a16:creationId xmlns:a16="http://schemas.microsoft.com/office/drawing/2014/main" id="{EE96158C-CA4A-9ED4-91C8-1939005D3283}"/>
              </a:ext>
            </a:extLst>
          </p:cNvPr>
          <p:cNvSpPr txBox="1"/>
          <p:nvPr/>
        </p:nvSpPr>
        <p:spPr>
          <a:xfrm>
            <a:off x="1613893" y="4292939"/>
            <a:ext cx="4675589"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Arial" charset="0"/>
                <a:ea typeface="+mn-ea"/>
                <a:cs typeface="Arial" charset="0"/>
              </a:rPr>
              <a:t>Clicking NO above allows MHA questions automatically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Arial" charset="0"/>
                <a:ea typeface="+mn-ea"/>
                <a:cs typeface="Arial" charset="0"/>
              </a:rPr>
              <a:t>** Does </a:t>
            </a:r>
            <a:r>
              <a:rPr kumimoji="0" lang="en-US" sz="1400" b="1" i="1" u="sng" strike="noStrike" kern="1200" cap="none" spc="0" normalizeH="0" baseline="0" noProof="0" dirty="0">
                <a:ln>
                  <a:noFill/>
                </a:ln>
                <a:solidFill>
                  <a:srgbClr val="000000"/>
                </a:solidFill>
                <a:effectLst/>
                <a:highlight>
                  <a:srgbClr val="FFFF00"/>
                </a:highlight>
                <a:uLnTx/>
                <a:uFillTx/>
                <a:latin typeface="Arial" charset="0"/>
                <a:ea typeface="+mn-ea"/>
                <a:cs typeface="Arial" charset="0"/>
              </a:rPr>
              <a:t>NOT</a:t>
            </a:r>
            <a:r>
              <a:rPr kumimoji="0" lang="en-US" sz="1400" b="0" i="0" u="none" strike="noStrike" kern="1200" cap="none" spc="0" normalizeH="0" baseline="0" noProof="0" dirty="0">
                <a:ln>
                  <a:noFill/>
                </a:ln>
                <a:solidFill>
                  <a:srgbClr val="000000"/>
                </a:solidFill>
                <a:effectLst/>
                <a:highlight>
                  <a:srgbClr val="FFFF00"/>
                </a:highlight>
                <a:uLnTx/>
                <a:uFillTx/>
                <a:latin typeface="Arial" charset="0"/>
                <a:ea typeface="+mn-ea"/>
                <a:cs typeface="Arial" charset="0"/>
              </a:rPr>
              <a:t> affect your VA claiming process**</a:t>
            </a:r>
          </a:p>
        </p:txBody>
      </p:sp>
    </p:spTree>
    <p:extLst>
      <p:ext uri="{BB962C8B-B14F-4D97-AF65-F5344CB8AC3E}">
        <p14:creationId xmlns:p14="http://schemas.microsoft.com/office/powerpoint/2010/main" val="324131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49794" y="1465072"/>
            <a:ext cx="4153742" cy="4456464"/>
          </a:xfrm>
          <a:prstGeom prst="rect">
            <a:avLst/>
          </a:prstGeom>
        </p:spPr>
      </p:pic>
      <p:sp>
        <p:nvSpPr>
          <p:cNvPr id="7" name="object 7"/>
          <p:cNvSpPr txBox="1"/>
          <p:nvPr/>
        </p:nvSpPr>
        <p:spPr>
          <a:xfrm>
            <a:off x="10479532" y="6578590"/>
            <a:ext cx="95885" cy="152400"/>
          </a:xfrm>
          <a:prstGeom prst="rect">
            <a:avLst/>
          </a:prstGeom>
        </p:spPr>
        <p:txBody>
          <a:bodyPr vert="horz" wrap="square" lIns="0" tIns="0" rIns="0" bIns="0" rtlCol="0">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sz="1000" b="0" i="0" u="none" strike="noStrike" kern="1200" cap="none" spc="-10" normalizeH="0" baseline="0" noProof="0" dirty="0">
                <a:ln>
                  <a:noFill/>
                </a:ln>
                <a:solidFill>
                  <a:srgbClr val="979797"/>
                </a:solidFill>
                <a:effectLst/>
                <a:uLnTx/>
                <a:uFillTx/>
                <a:latin typeface="Arial"/>
                <a:ea typeface="+mn-ea"/>
                <a:cs typeface="Arial"/>
              </a:rPr>
              <a:t>2</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sp>
        <p:nvSpPr>
          <p:cNvPr id="9" name="object 8"/>
          <p:cNvSpPr txBox="1">
            <a:spLocks/>
          </p:cNvSpPr>
          <p:nvPr/>
        </p:nvSpPr>
        <p:spPr bwMode="auto">
          <a:xfrm>
            <a:off x="3187700" y="370701"/>
            <a:ext cx="7143750" cy="553998"/>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marL="455930" marR="0" lvl="0" indent="0" algn="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151C77"/>
                </a:solidFill>
                <a:effectLst/>
                <a:uLnTx/>
                <a:uFillTx/>
                <a:latin typeface="Arial"/>
                <a:ea typeface="+mj-ea"/>
                <a:cs typeface="+mj-cs"/>
              </a:rPr>
              <a:t>MyIMR Guidance</a:t>
            </a:r>
          </a:p>
        </p:txBody>
      </p:sp>
      <p:sp>
        <p:nvSpPr>
          <p:cNvPr id="8" name="TextBox 7"/>
          <p:cNvSpPr txBox="1"/>
          <p:nvPr/>
        </p:nvSpPr>
        <p:spPr>
          <a:xfrm>
            <a:off x="1792534" y="1259316"/>
            <a:ext cx="73529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3333CC"/>
                </a:solidFill>
                <a:effectLst/>
                <a:uLnTx/>
                <a:uFillTx/>
                <a:latin typeface="Arial Black" panose="020B0A04020102020204" pitchFamily="34" charset="0"/>
                <a:ea typeface="+mn-ea"/>
                <a:cs typeface="Arial" charset="0"/>
              </a:rPr>
              <a:t>4.</a:t>
            </a:r>
          </a:p>
        </p:txBody>
      </p:sp>
      <p:pic>
        <p:nvPicPr>
          <p:cNvPr id="10" name="Picture 9"/>
          <p:cNvPicPr>
            <a:picLocks noChangeAspect="1"/>
          </p:cNvPicPr>
          <p:nvPr/>
        </p:nvPicPr>
        <p:blipFill>
          <a:blip r:embed="rId4"/>
          <a:stretch>
            <a:fillRect/>
          </a:stretch>
        </p:blipFill>
        <p:spPr>
          <a:xfrm>
            <a:off x="6594764" y="1905647"/>
            <a:ext cx="3512242" cy="4049237"/>
          </a:xfrm>
          <a:prstGeom prst="rect">
            <a:avLst/>
          </a:prstGeom>
        </p:spPr>
      </p:pic>
      <p:sp>
        <p:nvSpPr>
          <p:cNvPr id="11" name="TextBox 10"/>
          <p:cNvSpPr txBox="1"/>
          <p:nvPr/>
        </p:nvSpPr>
        <p:spPr>
          <a:xfrm>
            <a:off x="3112885" y="3416306"/>
            <a:ext cx="1328762"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charset="0"/>
                <a:ea typeface="+mn-ea"/>
                <a:cs typeface="Arial" charset="0"/>
              </a:rPr>
              <a:t>NO</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Phone Trees</a:t>
            </a:r>
          </a:p>
        </p:txBody>
      </p:sp>
      <p:sp>
        <p:nvSpPr>
          <p:cNvPr id="12" name="TextBox 11"/>
          <p:cNvSpPr txBox="1"/>
          <p:nvPr/>
        </p:nvSpPr>
        <p:spPr>
          <a:xfrm>
            <a:off x="3187700" y="3641553"/>
            <a:ext cx="162897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Military Email only</a:t>
            </a:r>
          </a:p>
        </p:txBody>
      </p:sp>
    </p:spTree>
    <p:extLst>
      <p:ext uri="{BB962C8B-B14F-4D97-AF65-F5344CB8AC3E}">
        <p14:creationId xmlns:p14="http://schemas.microsoft.com/office/powerpoint/2010/main" val="221898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Separation Memorandum </a:t>
            </a:r>
          </a:p>
        </p:txBody>
      </p:sp>
      <p:sp>
        <p:nvSpPr>
          <p:cNvPr id="3" name="Content Placeholder 2"/>
          <p:cNvSpPr>
            <a:spLocks noGrp="1"/>
          </p:cNvSpPr>
          <p:nvPr>
            <p:ph idx="1"/>
          </p:nvPr>
        </p:nvSpPr>
        <p:spPr>
          <a:xfrm>
            <a:off x="1800226" y="1504950"/>
            <a:ext cx="8392287" cy="4612386"/>
          </a:xfrm>
        </p:spPr>
        <p:txBody>
          <a:bodyPr/>
          <a:lstStyle/>
          <a:p>
            <a:r>
              <a:rPr lang="en-US" sz="2400" b="0" dirty="0"/>
              <a:t>You will be required to bring in your Memorandum to Flight Medicine Clinic for signature </a:t>
            </a:r>
            <a:r>
              <a:rPr lang="en-US" sz="2400" u="sng" dirty="0">
                <a:solidFill>
                  <a:srgbClr val="FF0000"/>
                </a:solidFill>
              </a:rPr>
              <a:t>AFTER</a:t>
            </a:r>
            <a:r>
              <a:rPr lang="en-US" sz="2400" dirty="0">
                <a:solidFill>
                  <a:srgbClr val="FF0000"/>
                </a:solidFill>
              </a:rPr>
              <a:t> </a:t>
            </a:r>
            <a:r>
              <a:rPr lang="en-US" sz="2400" b="0" dirty="0"/>
              <a:t>your Audiogram/PCM visit.</a:t>
            </a:r>
          </a:p>
          <a:p>
            <a:pPr marL="0" indent="0">
              <a:buNone/>
            </a:pPr>
            <a:endParaRPr lang="en-US" sz="2400" b="0" dirty="0"/>
          </a:p>
          <a:p>
            <a:pPr marL="0" indent="0">
              <a:buNone/>
            </a:pPr>
            <a:r>
              <a:rPr lang="en-US" sz="2400" b="0" dirty="0">
                <a:solidFill>
                  <a:srgbClr val="FF0000"/>
                </a:solidFill>
              </a:rPr>
              <a:t>** Memorandum is a requirement for Final Out process **</a:t>
            </a:r>
          </a:p>
          <a:p>
            <a:pPr marL="0" indent="0">
              <a:buNone/>
            </a:pPr>
            <a:endParaRPr lang="en-US" sz="2400" b="0" dirty="0"/>
          </a:p>
          <a:p>
            <a:r>
              <a:rPr lang="en-US" sz="2400" b="0" dirty="0"/>
              <a:t>To locate this form please look into your Retirement/Separation email that was sent from MPF.</a:t>
            </a:r>
          </a:p>
          <a:p>
            <a:pPr marL="0" indent="0">
              <a:buNone/>
            </a:pPr>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43C0DFE-D226-43EF-81CD-4E4FC7899A98}" type="slidenum">
              <a:rPr kumimoji="0" lang="en-US" sz="1000" b="0" i="0" u="none" strike="noStrike" kern="1200" cap="none" spc="0" normalizeH="0" baseline="0" noProof="0">
                <a:ln>
                  <a:noFill/>
                </a:ln>
                <a:solidFill>
                  <a:srgbClr val="969696"/>
                </a:solidFill>
                <a:effectLst/>
                <a:uLnTx/>
                <a:uFillTx/>
                <a:latin typeface="Arial"/>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rgbClr val="808080"/>
              </a:solidFill>
              <a:effectLst/>
              <a:uLnTx/>
              <a:uFillTx/>
              <a:latin typeface="Arial"/>
              <a:ea typeface="+mn-ea"/>
              <a:cs typeface="Arial" charset="0"/>
            </a:endParaRPr>
          </a:p>
        </p:txBody>
      </p:sp>
    </p:spTree>
    <p:extLst>
      <p:ext uri="{BB962C8B-B14F-4D97-AF65-F5344CB8AC3E}">
        <p14:creationId xmlns:p14="http://schemas.microsoft.com/office/powerpoint/2010/main" val="4288304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0479532" y="6578590"/>
            <a:ext cx="95885" cy="152400"/>
          </a:xfrm>
          <a:prstGeom prst="rect">
            <a:avLst/>
          </a:prstGeom>
        </p:spPr>
        <p:txBody>
          <a:bodyPr vert="horz" wrap="square" lIns="0" tIns="0" rIns="0" bIns="0" rtlCol="0">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sz="1000" b="0" i="0" u="none" strike="noStrike" kern="1200" cap="none" spc="-10" normalizeH="0" baseline="0" noProof="0" dirty="0">
                <a:ln>
                  <a:noFill/>
                </a:ln>
                <a:solidFill>
                  <a:srgbClr val="979797"/>
                </a:solidFill>
                <a:effectLst/>
                <a:uLnTx/>
                <a:uFillTx/>
                <a:latin typeface="Arial"/>
                <a:ea typeface="+mn-ea"/>
                <a:cs typeface="Arial"/>
              </a:rPr>
              <a:t>2</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613" y="1242204"/>
            <a:ext cx="7022774" cy="5127506"/>
          </a:xfrm>
          <a:prstGeom prst="rect">
            <a:avLst/>
          </a:prstGeom>
        </p:spPr>
      </p:pic>
    </p:spTree>
    <p:extLst>
      <p:ext uri="{BB962C8B-B14F-4D97-AF65-F5344CB8AC3E}">
        <p14:creationId xmlns:p14="http://schemas.microsoft.com/office/powerpoint/2010/main" val="2773557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0479532" y="6578590"/>
            <a:ext cx="95885" cy="152400"/>
          </a:xfrm>
          <a:prstGeom prst="rect">
            <a:avLst/>
          </a:prstGeom>
        </p:spPr>
        <p:txBody>
          <a:bodyPr vert="horz" wrap="square" lIns="0" tIns="0" rIns="0" bIns="0" rtlCol="0">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sz="1000" b="0" i="0" u="none" strike="noStrike" kern="1200" cap="none" spc="-10" normalizeH="0" baseline="0" noProof="0" dirty="0">
                <a:ln>
                  <a:noFill/>
                </a:ln>
                <a:solidFill>
                  <a:srgbClr val="979797"/>
                </a:solidFill>
                <a:effectLst/>
                <a:uLnTx/>
                <a:uFillTx/>
                <a:latin typeface="Arial"/>
                <a:ea typeface="+mn-ea"/>
                <a:cs typeface="Arial"/>
              </a:rPr>
              <a:t>2</a:t>
            </a:r>
            <a:endParaRPr kumimoji="0" sz="1000" b="0" i="0" u="none" strike="noStrike" kern="1200" cap="none" spc="0" normalizeH="0" baseline="0" noProof="0">
              <a:ln>
                <a:noFill/>
              </a:ln>
              <a:solidFill>
                <a:srgbClr val="000000"/>
              </a:solidFill>
              <a:effectLst/>
              <a:uLnTx/>
              <a:uFillTx/>
              <a:latin typeface="Arial"/>
              <a:ea typeface="+mn-ea"/>
              <a:cs typeface="Arial"/>
            </a:endParaRPr>
          </a:p>
        </p:txBody>
      </p:sp>
      <p:sp>
        <p:nvSpPr>
          <p:cNvPr id="4" name="object 5"/>
          <p:cNvSpPr txBox="1"/>
          <p:nvPr/>
        </p:nvSpPr>
        <p:spPr>
          <a:xfrm>
            <a:off x="4703192" y="3402249"/>
            <a:ext cx="2539365" cy="553998"/>
          </a:xfrm>
          <a:prstGeom prst="rect">
            <a:avLst/>
          </a:prstGeom>
        </p:spPr>
        <p:txBody>
          <a:bodyPr vert="horz" wrap="square" lIns="0" tIns="0" rIns="0" bIns="0" rtlCol="0">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sz="3600" b="1" i="1" u="none" strike="noStrike" kern="1200" cap="none" spc="-5" normalizeH="0" baseline="0" noProof="0" dirty="0">
                <a:ln>
                  <a:noFill/>
                </a:ln>
                <a:solidFill>
                  <a:srgbClr val="151C77"/>
                </a:solidFill>
                <a:effectLst/>
                <a:uLnTx/>
                <a:uFillTx/>
                <a:latin typeface="Arial"/>
                <a:ea typeface="+mn-ea"/>
                <a:cs typeface="Arial"/>
              </a:rPr>
              <a:t>Qu</a:t>
            </a:r>
            <a:r>
              <a:rPr kumimoji="0" sz="3600" b="1" i="1" u="none" strike="noStrike" kern="1200" cap="none" spc="0" normalizeH="0" baseline="0" noProof="0" dirty="0">
                <a:ln>
                  <a:noFill/>
                </a:ln>
                <a:solidFill>
                  <a:srgbClr val="151C77"/>
                </a:solidFill>
                <a:effectLst/>
                <a:uLnTx/>
                <a:uFillTx/>
                <a:latin typeface="Arial"/>
                <a:ea typeface="+mn-ea"/>
                <a:cs typeface="Arial"/>
              </a:rPr>
              <a:t>est</a:t>
            </a:r>
            <a:r>
              <a:rPr kumimoji="0" sz="3600" b="1" i="1" u="none" strike="noStrike" kern="1200" cap="none" spc="-5" normalizeH="0" baseline="0" noProof="0" dirty="0">
                <a:ln>
                  <a:noFill/>
                </a:ln>
                <a:solidFill>
                  <a:srgbClr val="151C77"/>
                </a:solidFill>
                <a:effectLst/>
                <a:uLnTx/>
                <a:uFillTx/>
                <a:latin typeface="Arial"/>
                <a:ea typeface="+mn-ea"/>
                <a:cs typeface="Arial"/>
              </a:rPr>
              <a:t>ion</a:t>
            </a:r>
            <a:r>
              <a:rPr kumimoji="0" sz="3600" b="1" i="1" u="none" strike="noStrike" kern="1200" cap="none" spc="0" normalizeH="0" baseline="0" noProof="0" dirty="0">
                <a:ln>
                  <a:noFill/>
                </a:ln>
                <a:solidFill>
                  <a:srgbClr val="151C77"/>
                </a:solidFill>
                <a:effectLst/>
                <a:uLnTx/>
                <a:uFillTx/>
                <a:latin typeface="Arial"/>
                <a:ea typeface="+mn-ea"/>
                <a:cs typeface="Arial"/>
              </a:rPr>
              <a:t>s?</a:t>
            </a:r>
            <a:endParaRPr kumimoji="0" sz="36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46347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BCFB15-D546-4285-9FDE-FB4CAA856EDF}"/>
              </a:ext>
            </a:extLst>
          </p:cNvPr>
          <p:cNvSpPr/>
          <p:nvPr/>
        </p:nvSpPr>
        <p:spPr bwMode="auto">
          <a:xfrm>
            <a:off x="203200" y="3429000"/>
            <a:ext cx="1907822" cy="2793441"/>
          </a:xfrm>
          <a:prstGeom prst="rect">
            <a:avLst/>
          </a:prstGeom>
          <a:solidFill>
            <a:schemeClr val="bg1"/>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 name="Rectangle 9"/>
          <p:cNvSpPr/>
          <p:nvPr/>
        </p:nvSpPr>
        <p:spPr bwMode="auto">
          <a:xfrm>
            <a:off x="1694821" y="3557118"/>
            <a:ext cx="3225521" cy="2793441"/>
          </a:xfrm>
          <a:prstGeom prst="rect">
            <a:avLst/>
          </a:prstGeom>
          <a:solidFill>
            <a:schemeClr val="bg1"/>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Title 5"/>
          <p:cNvSpPr>
            <a:spLocks noGrp="1"/>
          </p:cNvSpPr>
          <p:nvPr>
            <p:ph type="ctrTitle"/>
          </p:nvPr>
        </p:nvSpPr>
        <p:spPr/>
        <p:txBody>
          <a:bodyPr/>
          <a:lstStyle/>
          <a:p>
            <a:r>
              <a:rPr lang="en-US" i="1" dirty="0"/>
              <a:t>Separation &amp; Retirement</a:t>
            </a:r>
            <a:br>
              <a:rPr lang="en-US" i="1" dirty="0"/>
            </a:br>
            <a:r>
              <a:rPr lang="en-US" i="1" dirty="0"/>
              <a:t>Military Pay</a:t>
            </a:r>
            <a:br>
              <a:rPr lang="en-US" dirty="0"/>
            </a:br>
            <a:endParaRPr lang="en-US" sz="3000" dirty="0"/>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E35C70-27B0-4A72-A9EF-7FC62F34378E}" type="slidenum">
              <a:rPr kumimoji="0" lang="en-IN" sz="1000" b="0" i="0" u="none" strike="noStrike" kern="1200" cap="none" spc="0" normalizeH="0" baseline="0" noProof="0">
                <a:ln>
                  <a:noFill/>
                </a:ln>
                <a:solidFill>
                  <a:srgbClr val="969696"/>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IN" sz="1000" b="0" i="0" u="none" strike="noStrike" kern="1200" cap="none" spc="0" normalizeH="0" baseline="0" noProof="0">
              <a:ln>
                <a:noFill/>
              </a:ln>
              <a:solidFill>
                <a:srgbClr val="969696"/>
              </a:solidFill>
              <a:effectLst/>
              <a:uLnTx/>
              <a:uFillTx/>
              <a:latin typeface="Arial" pitchFamily="34" charset="0"/>
              <a:ea typeface="+mn-ea"/>
              <a:cs typeface="+mn-cs"/>
            </a:endParaRPr>
          </a:p>
        </p:txBody>
      </p:sp>
      <p:sp>
        <p:nvSpPr>
          <p:cNvPr id="8" name="Rectangle 3"/>
          <p:cNvSpPr>
            <a:spLocks noChangeArrowheads="1"/>
          </p:cNvSpPr>
          <p:nvPr/>
        </p:nvSpPr>
        <p:spPr bwMode="auto">
          <a:xfrm>
            <a:off x="5069635" y="5103813"/>
            <a:ext cx="5423280" cy="523220"/>
          </a:xfrm>
          <a:prstGeom prst="rect">
            <a:avLst/>
          </a:prstGeom>
          <a:noFill/>
          <a:ln w="9525">
            <a:noFill/>
            <a:miter lim="800000"/>
            <a:headEnd/>
            <a:tailEnd/>
          </a:ln>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Arial" charset="0"/>
                <a:ea typeface="+mn-ea"/>
                <a:cs typeface="+mn-cs"/>
              </a:rPr>
              <a:t>Last updated: 16 October 2023</a:t>
            </a:r>
          </a:p>
        </p:txBody>
      </p:sp>
      <p:pic>
        <p:nvPicPr>
          <p:cNvPr id="9" name="Picture 2"/>
          <p:cNvPicPr>
            <a:picLocks noChangeAspect="1" noChangeArrowheads="1"/>
          </p:cNvPicPr>
          <p:nvPr/>
        </p:nvPicPr>
        <p:blipFill>
          <a:blip r:embed="rId3" cstate="print"/>
          <a:srcRect/>
          <a:stretch>
            <a:fillRect/>
          </a:stretch>
        </p:blipFill>
        <p:spPr bwMode="auto">
          <a:xfrm>
            <a:off x="426365" y="2964788"/>
            <a:ext cx="3713374" cy="3411274"/>
          </a:xfrm>
          <a:prstGeom prst="rect">
            <a:avLst/>
          </a:prstGeom>
          <a:noFill/>
          <a:ln w="9525">
            <a:noFill/>
            <a:miter lim="800000"/>
            <a:headEnd/>
            <a:tailEnd/>
          </a:ln>
          <a:effectLst/>
        </p:spPr>
      </p:pic>
    </p:spTree>
    <p:extLst>
      <p:ext uri="{BB962C8B-B14F-4D97-AF65-F5344CB8AC3E}">
        <p14:creationId xmlns:p14="http://schemas.microsoft.com/office/powerpoint/2010/main" val="2664335849"/>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799E427-9910-47CC-97CB-F2A930660B22}" type="slidenum">
              <a:rPr kumimoji="0" lang="en-US" sz="1000" b="0" i="0" u="none" strike="noStrike" kern="1200" cap="none" spc="0" normalizeH="0" baseline="0" noProof="0">
                <a:ln>
                  <a:noFill/>
                </a:ln>
                <a:solidFill>
                  <a:srgbClr val="969696"/>
                </a:solidFill>
                <a:effectLst/>
                <a:uLnTx/>
                <a:uFillTx/>
                <a:latin typeface="Arial"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5" name="Content Placeholder 4"/>
          <p:cNvSpPr>
            <a:spLocks noGrp="1"/>
          </p:cNvSpPr>
          <p:nvPr>
            <p:ph idx="1"/>
          </p:nvPr>
        </p:nvSpPr>
        <p:spPr>
          <a:xfrm>
            <a:off x="368301" y="1541045"/>
            <a:ext cx="11197167" cy="4596707"/>
          </a:xfrm>
        </p:spPr>
        <p:txBody>
          <a:bodyPr/>
          <a:lstStyle/>
          <a:p>
            <a:r>
              <a:rPr lang="en-US" sz="2400" dirty="0"/>
              <a:t>Required forms</a:t>
            </a:r>
          </a:p>
          <a:p>
            <a:r>
              <a:rPr lang="en-US" sz="2400" dirty="0" err="1"/>
              <a:t>MyPay</a:t>
            </a:r>
            <a:endParaRPr lang="en-US" sz="2400" dirty="0"/>
          </a:p>
          <a:p>
            <a:r>
              <a:rPr lang="en-US" sz="2400" dirty="0"/>
              <a:t>Finance “Final-Out” - SharePoint</a:t>
            </a:r>
          </a:p>
          <a:p>
            <a:r>
              <a:rPr lang="en-US" sz="2400" dirty="0"/>
              <a:t>Terminal Leave</a:t>
            </a:r>
          </a:p>
          <a:p>
            <a:r>
              <a:rPr lang="en-US" sz="2400" dirty="0"/>
              <a:t>Permissive Leave</a:t>
            </a:r>
          </a:p>
          <a:p>
            <a:r>
              <a:rPr lang="en-US" sz="2400" dirty="0"/>
              <a:t>Entitlements</a:t>
            </a:r>
          </a:p>
          <a:p>
            <a:r>
              <a:rPr lang="en-US" sz="2400" dirty="0"/>
              <a:t>Debts</a:t>
            </a:r>
          </a:p>
          <a:p>
            <a:r>
              <a:rPr lang="en-US" sz="2400" dirty="0"/>
              <a:t>Travel Voucher</a:t>
            </a:r>
          </a:p>
          <a:p>
            <a:r>
              <a:rPr lang="en-US" sz="2400" dirty="0"/>
              <a:t>Final Paycheck</a:t>
            </a:r>
          </a:p>
        </p:txBody>
      </p:sp>
    </p:spTree>
    <p:extLst>
      <p:ext uri="{BB962C8B-B14F-4D97-AF65-F5344CB8AC3E}">
        <p14:creationId xmlns:p14="http://schemas.microsoft.com/office/powerpoint/2010/main" val="595620350"/>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Forms</a:t>
            </a: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799E427-9910-47CC-97CB-F2A930660B22}" type="slidenum">
              <a:rPr kumimoji="0" lang="en-US" sz="1000" b="0" i="0" u="none" strike="noStrike" kern="1200" cap="none" spc="0" normalizeH="0" baseline="0" noProof="0">
                <a:ln>
                  <a:noFill/>
                </a:ln>
                <a:solidFill>
                  <a:srgbClr val="969696"/>
                </a:solidFill>
                <a:effectLst/>
                <a:uLnTx/>
                <a:uFillTx/>
                <a:latin typeface="Arial"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5" name="Content Placeholder 4"/>
          <p:cNvSpPr>
            <a:spLocks noGrp="1"/>
          </p:cNvSpPr>
          <p:nvPr>
            <p:ph idx="1"/>
          </p:nvPr>
        </p:nvSpPr>
        <p:spPr/>
        <p:txBody>
          <a:bodyPr/>
          <a:lstStyle/>
          <a:p>
            <a:r>
              <a:rPr lang="en-US" sz="2800" dirty="0"/>
              <a:t>52CPTS Separation/Retirement </a:t>
            </a:r>
            <a:r>
              <a:rPr lang="en-US" sz="2800" u="sng" dirty="0"/>
              <a:t>Checklist</a:t>
            </a:r>
          </a:p>
          <a:p>
            <a:pPr lvl="1"/>
            <a:r>
              <a:rPr lang="en-US" sz="2800" dirty="0"/>
              <a:t>Access through the SharePoint</a:t>
            </a:r>
          </a:p>
          <a:p>
            <a:r>
              <a:rPr lang="en-US" sz="2800" dirty="0"/>
              <a:t>52CPTS Separation/Retirement </a:t>
            </a:r>
            <a:r>
              <a:rPr lang="en-US" sz="2800" u="sng" dirty="0"/>
              <a:t>Package</a:t>
            </a:r>
          </a:p>
          <a:p>
            <a:pPr lvl="1"/>
            <a:r>
              <a:rPr lang="en-US" sz="2800" dirty="0"/>
              <a:t>You must access and complete this from the SharePoint</a:t>
            </a:r>
          </a:p>
          <a:p>
            <a:r>
              <a:rPr lang="en-US" sz="2800" dirty="0"/>
              <a:t>Leave Forms (AF 988’s)</a:t>
            </a:r>
          </a:p>
          <a:p>
            <a:pPr lvl="1"/>
            <a:r>
              <a:rPr lang="en-US" sz="2800" dirty="0"/>
              <a:t>Terminal / Permissive – Finance will print them for you. </a:t>
            </a:r>
          </a:p>
          <a:p>
            <a:r>
              <a:rPr lang="en-US" sz="2800" dirty="0"/>
              <a:t>Copy of Orders</a:t>
            </a:r>
          </a:p>
          <a:p>
            <a:pPr marL="0" indent="0">
              <a:buNone/>
            </a:pPr>
            <a:r>
              <a:rPr lang="en-US" dirty="0"/>
              <a:t>	 </a:t>
            </a:r>
          </a:p>
        </p:txBody>
      </p:sp>
    </p:spTree>
    <p:extLst>
      <p:ext uri="{BB962C8B-B14F-4D97-AF65-F5344CB8AC3E}">
        <p14:creationId xmlns:p14="http://schemas.microsoft.com/office/powerpoint/2010/main" val="3635549986"/>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2253611"/>
            <a:ext cx="12192000" cy="3587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4" name="Title 1"/>
          <p:cNvSpPr txBox="1">
            <a:spLocks/>
          </p:cNvSpPr>
          <p:nvPr/>
        </p:nvSpPr>
        <p:spPr>
          <a:xfrm>
            <a:off x="1148024" y="1110611"/>
            <a:ext cx="9895952"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endParaRPr>
          </a:p>
        </p:txBody>
      </p:sp>
      <p:sp>
        <p:nvSpPr>
          <p:cNvPr id="2" name="Slide Number Placeholder 1"/>
          <p:cNvSpPr>
            <a:spLocks noGrp="1"/>
          </p:cNvSpPr>
          <p:nvPr>
            <p:ph type="sldNum" sz="quarter" idx="12"/>
          </p:nvPr>
        </p:nvSpPr>
        <p:spPr>
          <a:xfrm>
            <a:off x="9321800" y="642106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D01DE-6527-4A0D-98D0-FC06B10F670A}"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04B07D6-F584-46DC-B8C9-F7BF1E273D23}"/>
              </a:ext>
            </a:extLst>
          </p:cNvPr>
          <p:cNvSpPr txBox="1"/>
          <p:nvPr/>
        </p:nvSpPr>
        <p:spPr>
          <a:xfrm>
            <a:off x="85778" y="6368633"/>
            <a:ext cx="1073965"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RG, p. 16</a:t>
            </a:r>
          </a:p>
        </p:txBody>
      </p:sp>
      <p:sp>
        <p:nvSpPr>
          <p:cNvPr id="6" name="Title 1">
            <a:extLst>
              <a:ext uri="{FF2B5EF4-FFF2-40B4-BE49-F238E27FC236}">
                <a16:creationId xmlns:a16="http://schemas.microsoft.com/office/drawing/2014/main" id="{95D3E614-DFB8-44A5-AFDA-A3DADEC0169C}"/>
              </a:ext>
            </a:extLst>
          </p:cNvPr>
          <p:cNvSpPr>
            <a:spLocks noGrp="1"/>
          </p:cNvSpPr>
          <p:nvPr>
            <p:ph type="title"/>
          </p:nvPr>
        </p:nvSpPr>
        <p:spPr>
          <a:xfrm>
            <a:off x="780585" y="2833800"/>
            <a:ext cx="10800421" cy="2529507"/>
          </a:xfrm>
        </p:spPr>
        <p:txBody>
          <a:bodyPr>
            <a:noAutofit/>
          </a:bodyPr>
          <a:lstStyle/>
          <a:p>
            <a:pPr algn="ctr"/>
            <a:r>
              <a:rPr lang="en-US" sz="8000" b="1" dirty="0">
                <a:solidFill>
                  <a:srgbClr val="153553"/>
                </a:solidFill>
                <a:latin typeface="Franklin Gothic Medium" panose="020B0603020102020204" pitchFamily="34" charset="0"/>
              </a:rPr>
              <a:t>SUPPORT BRIEFER PRESENTATIONS</a:t>
            </a:r>
          </a:p>
        </p:txBody>
      </p:sp>
    </p:spTree>
    <p:extLst>
      <p:ext uri="{BB962C8B-B14F-4D97-AF65-F5344CB8AC3E}">
        <p14:creationId xmlns:p14="http://schemas.microsoft.com/office/powerpoint/2010/main" val="28355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MyPay</a:t>
            </a:r>
            <a:endParaRPr lang="en-US" dirty="0"/>
          </a:p>
        </p:txBody>
      </p:sp>
      <p:sp>
        <p:nvSpPr>
          <p:cNvPr id="3" name="Content Placeholder 2"/>
          <p:cNvSpPr>
            <a:spLocks noGrp="1"/>
          </p:cNvSpPr>
          <p:nvPr>
            <p:ph idx="1"/>
          </p:nvPr>
        </p:nvSpPr>
        <p:spPr>
          <a:xfrm>
            <a:off x="368301" y="1440838"/>
            <a:ext cx="11197167" cy="4734494"/>
          </a:xfrm>
        </p:spPr>
        <p:txBody>
          <a:bodyPr/>
          <a:lstStyle/>
          <a:p>
            <a:r>
              <a:rPr lang="en-US" sz="2400" dirty="0"/>
              <a:t>Please create a </a:t>
            </a:r>
            <a:r>
              <a:rPr lang="en-US" sz="2400" dirty="0" err="1"/>
              <a:t>MyPay</a:t>
            </a:r>
            <a:r>
              <a:rPr lang="en-US" sz="2400" dirty="0"/>
              <a:t> Account before Separation/Retirement</a:t>
            </a:r>
          </a:p>
          <a:p>
            <a:r>
              <a:rPr lang="en-US" sz="2400" dirty="0"/>
              <a:t>Steps </a:t>
            </a:r>
          </a:p>
          <a:p>
            <a:pPr lvl="1"/>
            <a:r>
              <a:rPr lang="en-US" sz="2400" dirty="0"/>
              <a:t>1. Log into </a:t>
            </a:r>
            <a:r>
              <a:rPr lang="en-US" sz="2400" dirty="0" err="1"/>
              <a:t>MyPay</a:t>
            </a:r>
            <a:r>
              <a:rPr lang="en-US" sz="2400" dirty="0"/>
              <a:t> with CAC</a:t>
            </a:r>
          </a:p>
          <a:p>
            <a:pPr lvl="1"/>
            <a:r>
              <a:rPr lang="en-US" sz="2400" dirty="0"/>
              <a:t>2. Click Personal Settings in top right screen</a:t>
            </a:r>
          </a:p>
          <a:p>
            <a:pPr lvl="1"/>
            <a:r>
              <a:rPr lang="en-US" sz="2400" dirty="0"/>
              <a:t>3. Add Password and Login ID</a:t>
            </a:r>
          </a:p>
          <a:p>
            <a:pPr lvl="1"/>
            <a:r>
              <a:rPr lang="en-US" sz="2400" dirty="0"/>
              <a:t>4. Log out and check if login info work</a:t>
            </a:r>
          </a:p>
          <a:p>
            <a:pPr lvl="1"/>
            <a:endParaRPr lang="en-US" sz="2400" dirty="0"/>
          </a:p>
          <a:p>
            <a:r>
              <a:rPr lang="en-US" sz="2400" dirty="0"/>
              <a:t>Use of </a:t>
            </a:r>
            <a:r>
              <a:rPr lang="en-US" sz="2400" dirty="0" err="1"/>
              <a:t>MyPay</a:t>
            </a:r>
            <a:r>
              <a:rPr lang="en-US" sz="2400" dirty="0"/>
              <a:t> for LES Updates when on Terminal and Retirement</a:t>
            </a:r>
          </a:p>
          <a:p>
            <a:endParaRPr lang="en-US" sz="2400" dirty="0"/>
          </a:p>
          <a:p>
            <a:r>
              <a:rPr lang="en-US" sz="2400" dirty="0"/>
              <a:t>If already created account please don’t worry about these steps</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53D419-F748-406A-9E31-9BEACF35F250}" type="slidenum">
              <a:rPr kumimoji="0" lang="en-US" sz="1000" b="0" i="0" u="none" strike="noStrike" kern="1200" cap="none" spc="0" normalizeH="0" baseline="0" noProof="0">
                <a:ln>
                  <a:noFill/>
                </a:ln>
                <a:solidFill>
                  <a:srgbClr val="969696"/>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Tree>
    <p:extLst>
      <p:ext uri="{BB962C8B-B14F-4D97-AF65-F5344CB8AC3E}">
        <p14:creationId xmlns:p14="http://schemas.microsoft.com/office/powerpoint/2010/main" val="4250962915"/>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SharePoint Instructions</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53D419-F748-406A-9E31-9BEACF35F250}" type="slidenum">
              <a:rPr kumimoji="0" lang="en-US" sz="1000" b="0" i="0" u="none" strike="noStrike" kern="1200" cap="none" spc="0" normalizeH="0" baseline="0" noProof="0">
                <a:ln>
                  <a:noFill/>
                </a:ln>
                <a:solidFill>
                  <a:srgbClr val="969696"/>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
        <p:nvSpPr>
          <p:cNvPr id="7" name="Rectangle 6"/>
          <p:cNvSpPr/>
          <p:nvPr/>
        </p:nvSpPr>
        <p:spPr>
          <a:xfrm>
            <a:off x="1618746" y="4804429"/>
            <a:ext cx="8896854" cy="1015663"/>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Open PDFs and download attachments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Link: </a:t>
            </a:r>
            <a:r>
              <a:rPr kumimoji="0" lang="en-US" sz="2000" b="0" i="0" u="none" strike="noStrike" kern="1200" cap="none" spc="0" normalizeH="0" baseline="0" noProof="0" dirty="0">
                <a:ln>
                  <a:noFill/>
                </a:ln>
                <a:solidFill>
                  <a:srgbClr val="0070C0"/>
                </a:solidFill>
                <a:effectLst/>
                <a:uLnTx/>
                <a:uFillTx/>
                <a:latin typeface="Arial"/>
                <a:ea typeface="+mn-ea"/>
                <a:cs typeface="+mn-cs"/>
              </a:rPr>
              <a:t>https://usaf.dps.mil/sites/52fw/Finance/SitePages/Separations.aspx</a:t>
            </a:r>
            <a:endParaRPr kumimoji="0" lang="en-US" sz="2000" b="0" i="0" u="none" strike="noStrike" kern="1200" cap="none" spc="0" normalizeH="0" baseline="0" noProof="0" dirty="0">
              <a:ln>
                <a:noFill/>
              </a:ln>
              <a:solidFill>
                <a:srgbClr val="FF0000"/>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C5DA5E27-9042-BA0D-0328-A3A8A8027F5E}"/>
              </a:ext>
            </a:extLst>
          </p:cNvPr>
          <p:cNvPicPr>
            <a:picLocks noChangeAspect="1"/>
          </p:cNvPicPr>
          <p:nvPr/>
        </p:nvPicPr>
        <p:blipFill>
          <a:blip r:embed="rId2"/>
          <a:stretch>
            <a:fillRect/>
          </a:stretch>
        </p:blipFill>
        <p:spPr>
          <a:xfrm>
            <a:off x="2179175" y="1368772"/>
            <a:ext cx="8632151" cy="3451056"/>
          </a:xfrm>
          <a:prstGeom prst="rect">
            <a:avLst/>
          </a:prstGeom>
        </p:spPr>
      </p:pic>
    </p:spTree>
    <p:extLst>
      <p:ext uri="{BB962C8B-B14F-4D97-AF65-F5344CB8AC3E}">
        <p14:creationId xmlns:p14="http://schemas.microsoft.com/office/powerpoint/2010/main" val="2311315378"/>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25468" y="1261278"/>
            <a:ext cx="6237961" cy="4910922"/>
          </a:xfrm>
        </p:spPr>
        <p:txBody>
          <a:bodyPr/>
          <a:lstStyle/>
          <a:p>
            <a:r>
              <a:rPr lang="en-US" sz="2800" dirty="0"/>
              <a:t>Everyone is authorized Terminal leave</a:t>
            </a:r>
          </a:p>
          <a:p>
            <a:r>
              <a:rPr lang="en-US" sz="2800" dirty="0"/>
              <a:t>It is charged from your leave balance</a:t>
            </a:r>
          </a:p>
          <a:p>
            <a:r>
              <a:rPr lang="en-US" sz="2800" dirty="0"/>
              <a:t>Type “P” for Terminal</a:t>
            </a:r>
          </a:p>
          <a:p>
            <a:r>
              <a:rPr lang="en-US" sz="2800" dirty="0"/>
              <a:t>Must be input to your </a:t>
            </a:r>
          </a:p>
          <a:p>
            <a:pPr marL="0" indent="0">
              <a:buNone/>
            </a:pPr>
            <a:r>
              <a:rPr lang="en-US" sz="2800" dirty="0"/>
              <a:t>DOS. Not the day prior or after.</a:t>
            </a:r>
          </a:p>
          <a:p>
            <a:pPr marL="0" indent="0">
              <a:buNone/>
            </a:pPr>
            <a:r>
              <a:rPr lang="en-US" sz="2800" u="sng" dirty="0"/>
              <a:t>NOTE: </a:t>
            </a:r>
            <a:r>
              <a:rPr lang="en-US" sz="2800" dirty="0"/>
              <a:t>If taking Permissive LV, start day for Terminal is the day after Permissive ends</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53D419-F748-406A-9E31-9BEACF35F250}" type="slidenum">
              <a:rPr kumimoji="0" lang="en-US" sz="1400" b="1" i="0" u="none" strike="noStrike" kern="1200" cap="none" spc="0" normalizeH="0" baseline="0" noProof="0">
                <a:ln>
                  <a:noFill/>
                </a:ln>
                <a:solidFill>
                  <a:srgbClr val="FFFFFF">
                    <a:lumMod val="6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1"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2" name="Title 1"/>
          <p:cNvSpPr>
            <a:spLocks noGrp="1"/>
          </p:cNvSpPr>
          <p:nvPr>
            <p:ph type="title"/>
          </p:nvPr>
        </p:nvSpPr>
        <p:spPr/>
        <p:txBody>
          <a:bodyPr/>
          <a:lstStyle/>
          <a:p>
            <a:r>
              <a:rPr lang="en-US" dirty="0"/>
              <a:t>Terminal Leave</a:t>
            </a:r>
          </a:p>
        </p:txBody>
      </p:sp>
      <p:pic>
        <p:nvPicPr>
          <p:cNvPr id="11" name="Content Placeholder 8"/>
          <p:cNvPicPr>
            <a:picLocks noGrp="1" noChangeAspect="1"/>
          </p:cNvPicPr>
          <p:nvPr>
            <p:ph sz="half" idx="2"/>
          </p:nvPr>
        </p:nvPicPr>
        <p:blipFill rotWithShape="1">
          <a:blip r:embed="rId3"/>
          <a:srcRect l="12835" t="15876" r="57682" b="55218"/>
          <a:stretch/>
        </p:blipFill>
        <p:spPr>
          <a:xfrm>
            <a:off x="6629271" y="1941260"/>
            <a:ext cx="5008489" cy="2624031"/>
          </a:xfrm>
          <a:prstGeom prst="rect">
            <a:avLst/>
          </a:prstGeom>
        </p:spPr>
      </p:pic>
      <p:sp>
        <p:nvSpPr>
          <p:cNvPr id="12" name="Oval 11"/>
          <p:cNvSpPr/>
          <p:nvPr/>
        </p:nvSpPr>
        <p:spPr bwMode="auto">
          <a:xfrm>
            <a:off x="7318763" y="2377041"/>
            <a:ext cx="2345635" cy="357809"/>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53783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50729" y="1447800"/>
            <a:ext cx="6275539" cy="4864608"/>
          </a:xfrm>
        </p:spPr>
        <p:txBody>
          <a:bodyPr/>
          <a:lstStyle/>
          <a:p>
            <a:r>
              <a:rPr lang="en-US" sz="2800" dirty="0"/>
              <a:t>Only retirees, HYT, and medical separations are authorized to take Permissive Leave.</a:t>
            </a:r>
          </a:p>
          <a:p>
            <a:r>
              <a:rPr lang="en-US" sz="2800" dirty="0"/>
              <a:t>Maximum of 30 days with Commander approval.</a:t>
            </a:r>
          </a:p>
          <a:p>
            <a:r>
              <a:rPr lang="en-US" sz="2800" dirty="0"/>
              <a:t>It is not charged to your leave balance – meaning its FREE</a:t>
            </a:r>
          </a:p>
          <a:p>
            <a:r>
              <a:rPr lang="en-US" sz="2800" dirty="0"/>
              <a:t>Input as type “T” in </a:t>
            </a:r>
            <a:r>
              <a:rPr lang="en-US" sz="2800" dirty="0" err="1"/>
              <a:t>LeaveWeb</a:t>
            </a:r>
            <a:endParaRPr lang="en-US" sz="2800" dirty="0"/>
          </a:p>
          <a:p>
            <a:r>
              <a:rPr lang="en-US" sz="2800" dirty="0"/>
              <a:t>And use Rule 2 and checkmark in conjunction with Terminal</a:t>
            </a:r>
          </a:p>
          <a:p>
            <a:endParaRPr lang="en-US" dirty="0"/>
          </a:p>
        </p:txBody>
      </p:sp>
      <p:pic>
        <p:nvPicPr>
          <p:cNvPr id="6" name="Content Placeholder 5"/>
          <p:cNvPicPr>
            <a:picLocks noGrp="1" noChangeAspect="1"/>
          </p:cNvPicPr>
          <p:nvPr>
            <p:ph sz="half" idx="2"/>
          </p:nvPr>
        </p:nvPicPr>
        <p:blipFill rotWithShape="1">
          <a:blip r:embed="rId3"/>
          <a:srcRect l="12764" t="15876" r="58649" b="56506"/>
          <a:stretch/>
        </p:blipFill>
        <p:spPr>
          <a:xfrm>
            <a:off x="6827205" y="2307939"/>
            <a:ext cx="4843358" cy="2500540"/>
          </a:xfrm>
          <a:prstGeom prst="rect">
            <a:avLst/>
          </a:prstGeom>
        </p:spPr>
      </p:pic>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175DCF-C116-4AD3-81A1-36A9ADE7C794}" type="slidenum">
              <a:rPr kumimoji="0" lang="en-US" sz="1400" b="1" i="0" u="none" strike="noStrike" kern="1200" cap="none" spc="0" normalizeH="0" baseline="0" noProof="0">
                <a:ln>
                  <a:noFill/>
                </a:ln>
                <a:solidFill>
                  <a:srgbClr val="FFFFFF">
                    <a:lumMod val="6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1" i="0" u="none" strike="noStrike" kern="1200" cap="none" spc="0" normalizeH="0" baseline="0" noProof="0" dirty="0">
              <a:ln>
                <a:noFill/>
              </a:ln>
              <a:solidFill>
                <a:srgbClr val="808080"/>
              </a:solidFill>
              <a:effectLst/>
              <a:uLnTx/>
              <a:uFillTx/>
              <a:latin typeface="Arial" charset="0"/>
              <a:ea typeface="+mn-ea"/>
              <a:cs typeface="+mn-cs"/>
            </a:endParaRPr>
          </a:p>
        </p:txBody>
      </p:sp>
      <p:sp>
        <p:nvSpPr>
          <p:cNvPr id="5" name="Title 4"/>
          <p:cNvSpPr>
            <a:spLocks noGrp="1"/>
          </p:cNvSpPr>
          <p:nvPr>
            <p:ph type="title"/>
          </p:nvPr>
        </p:nvSpPr>
        <p:spPr/>
        <p:txBody>
          <a:bodyPr/>
          <a:lstStyle/>
          <a:p>
            <a:r>
              <a:rPr lang="en-US" dirty="0"/>
              <a:t>Permissive Leave</a:t>
            </a:r>
          </a:p>
        </p:txBody>
      </p:sp>
      <p:sp>
        <p:nvSpPr>
          <p:cNvPr id="7" name="Oval 6"/>
          <p:cNvSpPr/>
          <p:nvPr/>
        </p:nvSpPr>
        <p:spPr bwMode="auto">
          <a:xfrm>
            <a:off x="7567650" y="2723231"/>
            <a:ext cx="2345635" cy="463827"/>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43164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87758" y="76200"/>
            <a:ext cx="7243696" cy="1143000"/>
          </a:xfrm>
        </p:spPr>
        <p:txBody>
          <a:bodyPr/>
          <a:lstStyle/>
          <a:p>
            <a:r>
              <a:rPr lang="en-US" dirty="0"/>
              <a:t>Additional Information for Leave</a:t>
            </a:r>
          </a:p>
        </p:txBody>
      </p:sp>
      <p:sp>
        <p:nvSpPr>
          <p:cNvPr id="6" name="Content Placeholder 5"/>
          <p:cNvSpPr>
            <a:spLocks noGrp="1"/>
          </p:cNvSpPr>
          <p:nvPr>
            <p:ph idx="1"/>
          </p:nvPr>
        </p:nvSpPr>
        <p:spPr/>
        <p:txBody>
          <a:bodyPr/>
          <a:lstStyle/>
          <a:p>
            <a:r>
              <a:rPr lang="en-US" sz="2800" dirty="0"/>
              <a:t>Your leave must be approved by your Commander in </a:t>
            </a:r>
            <a:r>
              <a:rPr lang="en-US" sz="2800" dirty="0" err="1"/>
              <a:t>LeaveWeb</a:t>
            </a:r>
            <a:r>
              <a:rPr lang="en-US" sz="2800" dirty="0"/>
              <a:t> prior to your Final Out</a:t>
            </a:r>
          </a:p>
          <a:p>
            <a:r>
              <a:rPr lang="en-US" sz="2800" dirty="0"/>
              <a:t>The leave authorization will be made by the Finance Office. There are no exceptions to this policy.</a:t>
            </a:r>
          </a:p>
          <a:p>
            <a:r>
              <a:rPr lang="en-US" sz="2800" dirty="0"/>
              <a:t>It is imperative that you out-process the finance office within 30 days from your final out with MPF.</a:t>
            </a:r>
          </a:p>
          <a:p>
            <a:r>
              <a:rPr lang="en-US" sz="2800" dirty="0"/>
              <a:t>CONCURRED Leave is not APPROVED Leave by Commander</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F175DCF-C116-4AD3-81A1-36A9ADE7C794}" type="slidenum">
              <a:rPr kumimoji="0" lang="en-US" sz="1000" b="0" i="0" u="none" strike="noStrike" kern="1200" cap="none" spc="0" normalizeH="0" baseline="0" noProof="0">
                <a:ln>
                  <a:noFill/>
                </a:ln>
                <a:solidFill>
                  <a:srgbClr val="FFFFFF">
                    <a:lumMod val="65000"/>
                  </a:srgbClr>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Tree>
    <p:extLst>
      <p:ext uri="{BB962C8B-B14F-4D97-AF65-F5344CB8AC3E}">
        <p14:creationId xmlns:p14="http://schemas.microsoft.com/office/powerpoint/2010/main" val="1214628437"/>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Leave Sell</a:t>
            </a:r>
          </a:p>
        </p:txBody>
      </p:sp>
      <p:sp>
        <p:nvSpPr>
          <p:cNvPr id="6" name="Content Placeholder 5"/>
          <p:cNvSpPr>
            <a:spLocks noGrp="1"/>
          </p:cNvSpPr>
          <p:nvPr>
            <p:ph idx="1"/>
          </p:nvPr>
        </p:nvSpPr>
        <p:spPr>
          <a:xfrm>
            <a:off x="368301" y="1541046"/>
            <a:ext cx="11543951" cy="4822176"/>
          </a:xfrm>
        </p:spPr>
        <p:txBody>
          <a:bodyPr/>
          <a:lstStyle/>
          <a:p>
            <a:r>
              <a:rPr lang="en-US" sz="2800" dirty="0"/>
              <a:t>Any leave you do not take will automatically be sold back to the Air Force</a:t>
            </a:r>
          </a:p>
          <a:p>
            <a:r>
              <a:rPr lang="en-US" sz="2800" dirty="0"/>
              <a:t>You can sell a maximum of 60 days in your career</a:t>
            </a:r>
          </a:p>
          <a:p>
            <a:pPr lvl="1"/>
            <a:r>
              <a:rPr lang="en-US" sz="2800" dirty="0"/>
              <a:t>If you have sold leave, please let us know.</a:t>
            </a:r>
          </a:p>
          <a:p>
            <a:pPr marL="406400" lvl="1" indent="0">
              <a:buNone/>
            </a:pPr>
            <a:endParaRPr lang="en-US" sz="2800" dirty="0"/>
          </a:p>
          <a:p>
            <a:r>
              <a:rPr lang="en-US" sz="2800" dirty="0"/>
              <a:t>Leave Sell is calculated as:</a:t>
            </a:r>
          </a:p>
          <a:p>
            <a:pPr lvl="1"/>
            <a:r>
              <a:rPr lang="en-US" sz="2800" dirty="0"/>
              <a:t>(Base Pay/30)  x  (# of days of Leave)  –  (25% Fed Tax &amp; State Tax) = Total USD for Leave Sell</a:t>
            </a:r>
          </a:p>
          <a:p>
            <a:pPr lvl="1"/>
            <a:r>
              <a:rPr lang="en-US" sz="2800" dirty="0"/>
              <a:t>The State Tax % rate is specific to the state</a:t>
            </a:r>
          </a:p>
          <a:p>
            <a:pPr marL="406400" lvl="1" indent="0">
              <a:buNone/>
            </a:pPr>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F175DCF-C116-4AD3-81A1-36A9ADE7C794}" type="slidenum">
              <a:rPr kumimoji="0" lang="en-US" sz="1000" b="0" i="0" u="none" strike="noStrike" kern="1200" cap="none" spc="0" normalizeH="0" baseline="0" noProof="0">
                <a:ln>
                  <a:noFill/>
                </a:ln>
                <a:solidFill>
                  <a:srgbClr val="FFFFFF">
                    <a:lumMod val="65000"/>
                  </a:srgbClr>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Tree>
    <p:extLst>
      <p:ext uri="{BB962C8B-B14F-4D97-AF65-F5344CB8AC3E}">
        <p14:creationId xmlns:p14="http://schemas.microsoft.com/office/powerpoint/2010/main" val="3669841123"/>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Entitlements</a:t>
            </a:r>
          </a:p>
        </p:txBody>
      </p:sp>
      <p:sp>
        <p:nvSpPr>
          <p:cNvPr id="6" name="Content Placeholder 5"/>
          <p:cNvSpPr>
            <a:spLocks noGrp="1"/>
          </p:cNvSpPr>
          <p:nvPr>
            <p:ph idx="1"/>
          </p:nvPr>
        </p:nvSpPr>
        <p:spPr>
          <a:xfrm>
            <a:off x="368301" y="1541046"/>
            <a:ext cx="11197167" cy="4809650"/>
          </a:xfrm>
        </p:spPr>
        <p:txBody>
          <a:bodyPr/>
          <a:lstStyle/>
          <a:p>
            <a:r>
              <a:rPr lang="en-US" sz="2800" dirty="0"/>
              <a:t>If you remain in Germany:</a:t>
            </a:r>
          </a:p>
          <a:p>
            <a:pPr lvl="1"/>
            <a:r>
              <a:rPr lang="en-US" sz="2800" dirty="0"/>
              <a:t>Your OHA will continue until your DOS unless you break your current lease. You will also continue to receive COLA.</a:t>
            </a:r>
          </a:p>
          <a:p>
            <a:r>
              <a:rPr lang="en-US" sz="2800" dirty="0"/>
              <a:t>If you remain overseas but break your lease:  </a:t>
            </a:r>
          </a:p>
          <a:p>
            <a:pPr lvl="1"/>
            <a:r>
              <a:rPr lang="en-US" sz="2800" dirty="0"/>
              <a:t>You will not receive any OHA, unless you start a new housing lease.</a:t>
            </a:r>
          </a:p>
          <a:p>
            <a:r>
              <a:rPr lang="en-US" sz="2800" dirty="0"/>
              <a:t>If you return to the USA:</a:t>
            </a:r>
          </a:p>
          <a:p>
            <a:pPr lvl="1"/>
            <a:r>
              <a:rPr lang="en-US" sz="2800" dirty="0"/>
              <a:t>Your COLA will stop the day before you depart Germany and your BAH will start the day you depart from Germany.</a:t>
            </a:r>
          </a:p>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F175DCF-C116-4AD3-81A1-36A9ADE7C794}" type="slidenum">
              <a:rPr kumimoji="0" lang="en-US" sz="1000" b="0" i="0" u="none" strike="noStrike" kern="1200" cap="none" spc="0" normalizeH="0" baseline="0" noProof="0">
                <a:ln>
                  <a:noFill/>
                </a:ln>
                <a:solidFill>
                  <a:srgbClr val="FFFFFF">
                    <a:lumMod val="65000"/>
                  </a:srgbClr>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Tree>
    <p:extLst>
      <p:ext uri="{BB962C8B-B14F-4D97-AF65-F5344CB8AC3E}">
        <p14:creationId xmlns:p14="http://schemas.microsoft.com/office/powerpoint/2010/main" val="2225318457"/>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Debts </a:t>
            </a:r>
          </a:p>
        </p:txBody>
      </p:sp>
      <p:sp>
        <p:nvSpPr>
          <p:cNvPr id="3" name="Content Placeholder 2"/>
          <p:cNvSpPr>
            <a:spLocks noGrp="1"/>
          </p:cNvSpPr>
          <p:nvPr>
            <p:ph idx="1"/>
          </p:nvPr>
        </p:nvSpPr>
        <p:spPr/>
        <p:txBody>
          <a:bodyPr/>
          <a:lstStyle/>
          <a:p>
            <a:r>
              <a:rPr lang="en-US" sz="2800" dirty="0"/>
              <a:t>All debts, including a security deposit advance, should be paid in full by your DOS </a:t>
            </a:r>
          </a:p>
          <a:p>
            <a:pPr lvl="1"/>
            <a:r>
              <a:rPr lang="en-US" sz="2800" dirty="0"/>
              <a:t>If not paid the balance of the debt will be taken from the final paycheck.</a:t>
            </a:r>
          </a:p>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53D419-F748-406A-9E31-9BEACF35F250}" type="slidenum">
              <a:rPr kumimoji="0" lang="en-US" sz="1000" b="0" i="0" u="none" strike="noStrike" kern="1200" cap="none" spc="0" normalizeH="0" baseline="0" noProof="0">
                <a:ln>
                  <a:noFill/>
                </a:ln>
                <a:solidFill>
                  <a:srgbClr val="969696"/>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Tree>
    <p:extLst>
      <p:ext uri="{BB962C8B-B14F-4D97-AF65-F5344CB8AC3E}">
        <p14:creationId xmlns:p14="http://schemas.microsoft.com/office/powerpoint/2010/main" val="2476129533"/>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Voucher</a:t>
            </a:r>
          </a:p>
        </p:txBody>
      </p:sp>
      <p:sp>
        <p:nvSpPr>
          <p:cNvPr id="3" name="Content Placeholder 2"/>
          <p:cNvSpPr>
            <a:spLocks noGrp="1"/>
          </p:cNvSpPr>
          <p:nvPr>
            <p:ph idx="1"/>
          </p:nvPr>
        </p:nvSpPr>
        <p:spPr>
          <a:xfrm>
            <a:off x="368301" y="1541045"/>
            <a:ext cx="11569003" cy="4596707"/>
          </a:xfrm>
        </p:spPr>
        <p:txBody>
          <a:bodyPr/>
          <a:lstStyle/>
          <a:p>
            <a:r>
              <a:rPr lang="en-US" sz="2800" dirty="0"/>
              <a:t>All members are authorized travel allowances to their HOR if separating or HOS if retiring. </a:t>
            </a:r>
          </a:p>
          <a:p>
            <a:r>
              <a:rPr lang="en-US" sz="2800" dirty="0"/>
              <a:t>You will find the travel voucher in the Separation/Retirement Package</a:t>
            </a:r>
          </a:p>
          <a:p>
            <a:r>
              <a:rPr lang="en-US" sz="2800" dirty="0"/>
              <a:t>Retirees have 1 year from DOS to file their voucher</a:t>
            </a:r>
          </a:p>
          <a:p>
            <a:r>
              <a:rPr lang="en-US" sz="2800" dirty="0"/>
              <a:t>Members who separate have 6 months from their DOS to file their voucher</a:t>
            </a:r>
          </a:p>
          <a:p>
            <a:pPr lvl="1"/>
            <a:r>
              <a:rPr lang="en-US" sz="2800" dirty="0"/>
              <a:t>Failure to submit a claim in this time period means you forfeit your claim against the government for travel expenses.</a:t>
            </a:r>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53D419-F748-406A-9E31-9BEACF35F250}" type="slidenum">
              <a:rPr kumimoji="0" lang="en-US" sz="1000" b="0" i="0" u="none" strike="noStrike" kern="1200" cap="none" spc="0" normalizeH="0" baseline="0" noProof="0">
                <a:ln>
                  <a:noFill/>
                </a:ln>
                <a:solidFill>
                  <a:srgbClr val="969696"/>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Tree>
    <p:extLst>
      <p:ext uri="{BB962C8B-B14F-4D97-AF65-F5344CB8AC3E}">
        <p14:creationId xmlns:p14="http://schemas.microsoft.com/office/powerpoint/2010/main" val="3297825424"/>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F52D-B5E8-4CE9-82A1-1788BA7EAB45}"/>
              </a:ext>
            </a:extLst>
          </p:cNvPr>
          <p:cNvSpPr>
            <a:spLocks noGrp="1"/>
          </p:cNvSpPr>
          <p:nvPr>
            <p:ph type="title"/>
          </p:nvPr>
        </p:nvSpPr>
        <p:spPr/>
        <p:txBody>
          <a:bodyPr/>
          <a:lstStyle/>
          <a:p>
            <a:r>
              <a:rPr lang="en-US" dirty="0"/>
              <a:t>Travel Voucher Cont’d</a:t>
            </a:r>
          </a:p>
        </p:txBody>
      </p:sp>
      <p:sp>
        <p:nvSpPr>
          <p:cNvPr id="3" name="Content Placeholder 2">
            <a:extLst>
              <a:ext uri="{FF2B5EF4-FFF2-40B4-BE49-F238E27FC236}">
                <a16:creationId xmlns:a16="http://schemas.microsoft.com/office/drawing/2014/main" id="{08EA1DBC-2D7C-4EA1-A4F2-5736B102794C}"/>
              </a:ext>
            </a:extLst>
          </p:cNvPr>
          <p:cNvSpPr>
            <a:spLocks noGrp="1"/>
          </p:cNvSpPr>
          <p:nvPr>
            <p:ph idx="1"/>
          </p:nvPr>
        </p:nvSpPr>
        <p:spPr>
          <a:xfrm>
            <a:off x="939452" y="1541046"/>
            <a:ext cx="10803819" cy="4125828"/>
          </a:xfrm>
        </p:spPr>
        <p:txBody>
          <a:bodyPr/>
          <a:lstStyle/>
          <a:p>
            <a:r>
              <a:rPr lang="en-US" sz="2800" dirty="0"/>
              <a:t>Make sure to attach all </a:t>
            </a:r>
            <a:r>
              <a:rPr lang="en-US" sz="2800" u="sng" dirty="0"/>
              <a:t>copies </a:t>
            </a:r>
            <a:r>
              <a:rPr lang="en-US" sz="2800" dirty="0"/>
              <a:t>receipts for travel when submitting the Voucher</a:t>
            </a:r>
          </a:p>
          <a:p>
            <a:r>
              <a:rPr lang="en-US" sz="2800" dirty="0"/>
              <a:t>Attach flight itinerary so we may confirm days of travel</a:t>
            </a:r>
          </a:p>
          <a:p>
            <a:r>
              <a:rPr lang="en-US" sz="2800" dirty="0"/>
              <a:t>Please read the back page of the Travel Voucher so it is filled out properly</a:t>
            </a:r>
          </a:p>
          <a:p>
            <a:pPr lvl="1"/>
            <a:r>
              <a:rPr lang="en-US" sz="2800" dirty="0"/>
              <a:t>Failure to turn in a completed and corrected travel voucher will delay the process of reimbursement</a:t>
            </a:r>
          </a:p>
        </p:txBody>
      </p:sp>
      <p:sp>
        <p:nvSpPr>
          <p:cNvPr id="4" name="Slide Number Placeholder 3">
            <a:extLst>
              <a:ext uri="{FF2B5EF4-FFF2-40B4-BE49-F238E27FC236}">
                <a16:creationId xmlns:a16="http://schemas.microsoft.com/office/drawing/2014/main" id="{09AC063C-9EF3-4DBF-944A-C62270B44905}"/>
              </a:ext>
            </a:extLst>
          </p:cNvPr>
          <p:cNvSpPr>
            <a:spLocks noGrp="1"/>
          </p:cNvSpPr>
          <p:nvPr>
            <p:ph type="sldNum" sz="quarter" idx="11"/>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DF53D419-F748-406A-9E31-9BEACF35F250}" type="slidenum">
              <a:rPr kumimoji="0" lang="en-US" sz="1000" b="0" i="0" u="none" strike="noStrike" kern="1200" cap="none" spc="0" normalizeH="0" baseline="0" noProof="0">
                <a:ln>
                  <a:noFill/>
                </a:ln>
                <a:solidFill>
                  <a:srgbClr val="969696"/>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Tree>
    <p:extLst>
      <p:ext uri="{BB962C8B-B14F-4D97-AF65-F5344CB8AC3E}">
        <p14:creationId xmlns:p14="http://schemas.microsoft.com/office/powerpoint/2010/main" val="1340608234"/>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418" y="256312"/>
            <a:ext cx="6172200" cy="614934"/>
          </a:xfrm>
        </p:spPr>
        <p:txBody>
          <a:bodyPr>
            <a:noAutofit/>
          </a:bodyPr>
          <a:lstStyle/>
          <a:p>
            <a:r>
              <a:rPr lang="en-US" sz="3300" b="1" dirty="0"/>
              <a:t>          </a:t>
            </a:r>
            <a:r>
              <a:rPr lang="en-US" sz="3300" b="1" dirty="0" err="1"/>
              <a:t>Skillbridge</a:t>
            </a:r>
            <a:r>
              <a:rPr lang="en-US" sz="3300" b="1" dirty="0"/>
              <a:t> Program</a:t>
            </a:r>
            <a:endParaRPr lang="en-US" sz="3300" dirty="0">
              <a:latin typeface="+mn-lt"/>
            </a:endParaRPr>
          </a:p>
        </p:txBody>
      </p:sp>
      <p:sp>
        <p:nvSpPr>
          <p:cNvPr id="3" name="Content Placeholder 2"/>
          <p:cNvSpPr>
            <a:spLocks noGrp="1"/>
          </p:cNvSpPr>
          <p:nvPr>
            <p:ph idx="1"/>
          </p:nvPr>
        </p:nvSpPr>
        <p:spPr>
          <a:xfrm>
            <a:off x="125260" y="1129009"/>
            <a:ext cx="12066739" cy="5597468"/>
          </a:xfrm>
        </p:spPr>
        <p:txBody>
          <a:bodyPr>
            <a:normAutofit fontScale="92500"/>
          </a:bodyPr>
          <a:lstStyle/>
          <a:p>
            <a:pPr>
              <a:spcBef>
                <a:spcPts val="900"/>
              </a:spcBef>
            </a:pPr>
            <a:r>
              <a:rPr lang="en-US" sz="2400" dirty="0">
                <a:latin typeface="+mn-lt"/>
              </a:rPr>
              <a:t>Apprenticeships, on-the-job (OJT) training, employment skills training, and internships for Airmen (officers and enlisted) to prepare for transition to civilian employment</a:t>
            </a:r>
          </a:p>
          <a:p>
            <a:pPr>
              <a:spcBef>
                <a:spcPts val="900"/>
              </a:spcBef>
            </a:pPr>
            <a:r>
              <a:rPr lang="en-US" sz="2400" b="1" u="sng" dirty="0">
                <a:latin typeface="+mn-lt"/>
              </a:rPr>
              <a:t>ELIGIBILITY: </a:t>
            </a:r>
          </a:p>
          <a:p>
            <a:pPr lvl="1">
              <a:spcBef>
                <a:spcPts val="900"/>
              </a:spcBef>
            </a:pPr>
            <a:r>
              <a:rPr lang="en-US" sz="2400" dirty="0">
                <a:latin typeface="+mn-lt"/>
              </a:rPr>
              <a:t>Airmen can start a program within 180 days of DOS  </a:t>
            </a:r>
          </a:p>
          <a:p>
            <a:pPr lvl="1">
              <a:spcBef>
                <a:spcPts val="900"/>
              </a:spcBef>
            </a:pPr>
            <a:r>
              <a:rPr lang="en-US" sz="2400" dirty="0">
                <a:latin typeface="+mn-lt"/>
              </a:rPr>
              <a:t>Must receive commander approval </a:t>
            </a:r>
          </a:p>
          <a:p>
            <a:pPr>
              <a:spcBef>
                <a:spcPts val="900"/>
              </a:spcBef>
            </a:pPr>
            <a:r>
              <a:rPr lang="en-US" sz="2400" dirty="0">
                <a:latin typeface="+mn-lt"/>
              </a:rPr>
              <a:t>Permissive TDY is authorized. AFPC/DP2SST approves all PTDY requests exceeding 30 days</a:t>
            </a:r>
          </a:p>
          <a:p>
            <a:pPr>
              <a:spcBef>
                <a:spcPts val="900"/>
              </a:spcBef>
            </a:pPr>
            <a:r>
              <a:rPr lang="en-US" sz="2400" dirty="0">
                <a:latin typeface="+mn-lt"/>
              </a:rPr>
              <a:t>Airmen approved for training outside the local area can request expedited orders and out-process/ship HHG prior to SKB</a:t>
            </a:r>
          </a:p>
          <a:p>
            <a:pPr>
              <a:spcBef>
                <a:spcPts val="900"/>
              </a:spcBef>
            </a:pPr>
            <a:r>
              <a:rPr lang="en-US" sz="2400" dirty="0">
                <a:latin typeface="+mn-lt"/>
              </a:rPr>
              <a:t>Permissive TDY for separation or retirement relocation activities, terminal leave, or CSP/SKB cannot exceed a total of 180 days and may not begin more than 180 days prior to separation or retirement</a:t>
            </a:r>
          </a:p>
          <a:p>
            <a:pPr>
              <a:spcBef>
                <a:spcPts val="900"/>
              </a:spcBef>
            </a:pPr>
            <a:r>
              <a:rPr lang="en-US" sz="2400" u="sng" dirty="0">
                <a:latin typeface="+mn-lt"/>
              </a:rPr>
              <a:t>Airmen who applied for but have not completed a credential through AF COOL will be denied a SKB program leading to the same credential</a:t>
            </a:r>
          </a:p>
          <a:p>
            <a:endParaRPr lang="en-US" sz="2800" dirty="0"/>
          </a:p>
          <a:p>
            <a:pPr marL="0" indent="0">
              <a:buNone/>
            </a:pPr>
            <a:endParaRPr lang="en-US" sz="1800" dirty="0"/>
          </a:p>
          <a:p>
            <a:endParaRPr lang="en-US" sz="2000" dirty="0"/>
          </a:p>
        </p:txBody>
      </p:sp>
    </p:spTree>
    <p:extLst>
      <p:ext uri="{BB962C8B-B14F-4D97-AF65-F5344CB8AC3E}">
        <p14:creationId xmlns:p14="http://schemas.microsoft.com/office/powerpoint/2010/main" val="216958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Paycheck</a:t>
            </a:r>
          </a:p>
        </p:txBody>
      </p:sp>
      <p:sp>
        <p:nvSpPr>
          <p:cNvPr id="3" name="Content Placeholder 2"/>
          <p:cNvSpPr>
            <a:spLocks noGrp="1"/>
          </p:cNvSpPr>
          <p:nvPr>
            <p:ph idx="1"/>
          </p:nvPr>
        </p:nvSpPr>
        <p:spPr/>
        <p:txBody>
          <a:bodyPr/>
          <a:lstStyle/>
          <a:p>
            <a:r>
              <a:rPr lang="en-US" sz="2800" dirty="0"/>
              <a:t>If your DOS is before the 15</a:t>
            </a:r>
            <a:r>
              <a:rPr lang="en-US" sz="2800" baseline="30000" dirty="0"/>
              <a:t>th</a:t>
            </a:r>
            <a:r>
              <a:rPr lang="en-US" sz="2800" dirty="0"/>
              <a:t> then you will not receive a mid month paycheck, if it is after the 15</a:t>
            </a:r>
            <a:r>
              <a:rPr lang="en-US" sz="2800" baseline="30000" dirty="0"/>
              <a:t>th</a:t>
            </a:r>
            <a:r>
              <a:rPr lang="en-US" sz="2800" dirty="0"/>
              <a:t> you will not receive an end of month paycheck. </a:t>
            </a:r>
          </a:p>
          <a:p>
            <a:r>
              <a:rPr lang="en-US" sz="2800" dirty="0"/>
              <a:t>Your final payment will be issued to you within 20 - 30 days from your DOS.</a:t>
            </a:r>
          </a:p>
          <a:p>
            <a:r>
              <a:rPr lang="en-US" sz="2800" dirty="0"/>
              <a:t>If you haven’t received your final payment in that time frame please contact us.</a:t>
            </a:r>
          </a:p>
          <a:p>
            <a:pPr marL="0" indent="0">
              <a:buNone/>
            </a:pPr>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53D419-F748-406A-9E31-9BEACF35F250}" type="slidenum">
              <a:rPr kumimoji="0" lang="en-US" sz="1000" b="0" i="0" u="none" strike="noStrike" kern="1200" cap="none" spc="0" normalizeH="0" baseline="0" noProof="0">
                <a:ln>
                  <a:noFill/>
                </a:ln>
                <a:solidFill>
                  <a:srgbClr val="969696"/>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Tree>
    <p:extLst>
      <p:ext uri="{BB962C8B-B14F-4D97-AF65-F5344CB8AC3E}">
        <p14:creationId xmlns:p14="http://schemas.microsoft.com/office/powerpoint/2010/main" val="2978967756"/>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Finance “Final-Out”</a:t>
            </a:r>
          </a:p>
        </p:txBody>
      </p:sp>
      <p:sp>
        <p:nvSpPr>
          <p:cNvPr id="3" name="Content Placeholder 2"/>
          <p:cNvSpPr>
            <a:spLocks noGrp="1"/>
          </p:cNvSpPr>
          <p:nvPr>
            <p:ph idx="1"/>
          </p:nvPr>
        </p:nvSpPr>
        <p:spPr>
          <a:xfrm>
            <a:off x="368301" y="1541046"/>
            <a:ext cx="11197167" cy="4734494"/>
          </a:xfrm>
        </p:spPr>
        <p:txBody>
          <a:bodyPr/>
          <a:lstStyle/>
          <a:p>
            <a:r>
              <a:rPr lang="en-US" sz="2800" dirty="0"/>
              <a:t>The Finance “Final-Out” must be within 30 days from your “Final-Out” with MPF</a:t>
            </a:r>
          </a:p>
          <a:p>
            <a:endParaRPr lang="en-US" sz="2800" dirty="0"/>
          </a:p>
          <a:p>
            <a:r>
              <a:rPr lang="en-US" sz="2800" dirty="0"/>
              <a:t>Required for Finance “Final-Out”</a:t>
            </a:r>
          </a:p>
          <a:p>
            <a:pPr lvl="1"/>
            <a:r>
              <a:rPr lang="en-US" sz="2800" dirty="0"/>
              <a:t>Checklist</a:t>
            </a:r>
          </a:p>
          <a:p>
            <a:pPr lvl="1"/>
            <a:r>
              <a:rPr lang="en-US" sz="2800" dirty="0"/>
              <a:t>Package</a:t>
            </a:r>
          </a:p>
          <a:p>
            <a:pPr lvl="1"/>
            <a:r>
              <a:rPr lang="en-US" sz="2800" dirty="0"/>
              <a:t>Terminal/Permissive Leave Approved by your Commander</a:t>
            </a:r>
          </a:p>
          <a:p>
            <a:pPr lvl="1"/>
            <a:r>
              <a:rPr lang="en-US" sz="2800" dirty="0"/>
              <a:t>Orders</a:t>
            </a:r>
          </a:p>
          <a:p>
            <a:pPr marL="0" indent="0">
              <a:buNone/>
            </a:pPr>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53D419-F748-406A-9E31-9BEACF35F250}" type="slidenum">
              <a:rPr kumimoji="0" lang="en-US" sz="1000" b="0" i="0" u="none" strike="noStrike" kern="1200" cap="none" spc="0" normalizeH="0" baseline="0" noProof="0">
                <a:ln>
                  <a:noFill/>
                </a:ln>
                <a:solidFill>
                  <a:srgbClr val="969696"/>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solidFill>
                <a:srgbClr val="808080"/>
              </a:solidFill>
              <a:effectLst/>
              <a:uLnTx/>
              <a:uFillTx/>
              <a:latin typeface="Arial" pitchFamily="34" charset="0"/>
              <a:ea typeface="+mn-ea"/>
              <a:cs typeface="+mn-cs"/>
            </a:endParaRPr>
          </a:p>
        </p:txBody>
      </p:sp>
    </p:spTree>
    <p:extLst>
      <p:ext uri="{BB962C8B-B14F-4D97-AF65-F5344CB8AC3E}">
        <p14:creationId xmlns:p14="http://schemas.microsoft.com/office/powerpoint/2010/main" val="3188252335"/>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733DC-2376-483C-AC30-88F29571F379}"/>
              </a:ext>
            </a:extLst>
          </p:cNvPr>
          <p:cNvSpPr>
            <a:spLocks noGrp="1"/>
          </p:cNvSpPr>
          <p:nvPr>
            <p:ph type="ctrTitle"/>
          </p:nvPr>
        </p:nvSpPr>
        <p:spPr/>
        <p:txBody>
          <a:bodyPr/>
          <a:lstStyle/>
          <a:p>
            <a:r>
              <a:rPr lang="en-US" dirty="0"/>
              <a:t>Questions?</a:t>
            </a:r>
          </a:p>
        </p:txBody>
      </p:sp>
      <p:sp>
        <p:nvSpPr>
          <p:cNvPr id="6" name="TextBox 5">
            <a:extLst>
              <a:ext uri="{FF2B5EF4-FFF2-40B4-BE49-F238E27FC236}">
                <a16:creationId xmlns:a16="http://schemas.microsoft.com/office/drawing/2014/main" id="{F7E69BE3-EA3B-1710-7051-A2ED4ABCBBA1}"/>
              </a:ext>
            </a:extLst>
          </p:cNvPr>
          <p:cNvSpPr txBox="1"/>
          <p:nvPr/>
        </p:nvSpPr>
        <p:spPr>
          <a:xfrm>
            <a:off x="4742916" y="4452359"/>
            <a:ext cx="682808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Please email our org box with any questions: 		</a:t>
            </a:r>
            <a:r>
              <a:rPr kumimoji="0" lang="en-US" sz="2400" b="1" i="0" u="none" strike="noStrike" kern="1200" cap="none" spc="0" normalizeH="0" baseline="0" noProof="0" dirty="0">
                <a:ln>
                  <a:noFill/>
                </a:ln>
                <a:solidFill>
                  <a:srgbClr val="000000"/>
                </a:solidFill>
                <a:effectLst/>
                <a:uLnTx/>
                <a:uFillTx/>
                <a:latin typeface="Arial"/>
                <a:ea typeface="+mn-ea"/>
                <a:cs typeface="+mn-cs"/>
                <a:hlinkClick r:id="rId2">
                  <a:extLst>
                    <a:ext uri="{A12FA001-AC4F-418D-AE19-62706E023703}">
                      <ahyp:hlinkClr xmlns:ahyp="http://schemas.microsoft.com/office/drawing/2018/hyperlinkcolor" val="tx"/>
                    </a:ext>
                  </a:extLst>
                </a:hlinkClick>
              </a:rPr>
              <a:t>52cpts.fmfc@us.af.mil</a:t>
            </a:r>
            <a:endParaRPr kumimoji="0" lang="en-US" sz="2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3058512204"/>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31094"/>
            <a:ext cx="5308600" cy="1016456"/>
          </a:xfrm>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en-US" dirty="0"/>
              <a:t>TMO Personal Property</a:t>
            </a:r>
          </a:p>
        </p:txBody>
      </p:sp>
      <p:sp>
        <p:nvSpPr>
          <p:cNvPr id="3" name="Content Placeholder 2"/>
          <p:cNvSpPr>
            <a:spLocks noGrp="1"/>
          </p:cNvSpPr>
          <p:nvPr>
            <p:ph idx="1"/>
          </p:nvPr>
        </p:nvSpPr>
        <p:spPr>
          <a:xfrm>
            <a:off x="542929" y="2249605"/>
            <a:ext cx="7886700" cy="2080733"/>
          </a:xfrm>
        </p:spPr>
        <p:style>
          <a:lnRef idx="2">
            <a:schemeClr val="accent5"/>
          </a:lnRef>
          <a:fillRef idx="1">
            <a:schemeClr val="lt1"/>
          </a:fillRef>
          <a:effectRef idx="0">
            <a:schemeClr val="accent5"/>
          </a:effectRef>
          <a:fontRef idx="minor">
            <a:schemeClr val="dk1"/>
          </a:fontRef>
        </p:style>
        <p:txBody>
          <a:bodyPr/>
          <a:lstStyle/>
          <a:p>
            <a:pPr marL="385763" indent="-385763">
              <a:buFont typeface="+mj-lt"/>
              <a:buAutoNum type="arabicPeriod"/>
            </a:pPr>
            <a:r>
              <a:rPr lang="en-US" sz="1800" dirty="0"/>
              <a:t>MUST HAVE ORDERS IN HAND! </a:t>
            </a:r>
          </a:p>
          <a:p>
            <a:pPr marL="385763" indent="-385763">
              <a:buFont typeface="+mj-lt"/>
              <a:buAutoNum type="arabicPeriod"/>
            </a:pPr>
            <a:r>
              <a:rPr lang="en-US" sz="1800" dirty="0"/>
              <a:t>Go </a:t>
            </a:r>
            <a:r>
              <a:rPr lang="en-US" sz="1800"/>
              <a:t>to </a:t>
            </a:r>
            <a:r>
              <a:rPr lang="en-US" sz="1800" i="1">
                <a:solidFill>
                  <a:schemeClr val="tx1"/>
                </a:solidFill>
                <a:hlinkClick r:id="rId2"/>
              </a:rPr>
              <a:t>dps.move</a:t>
            </a:r>
            <a:r>
              <a:rPr lang="en-US" sz="1800" i="1" dirty="0">
                <a:solidFill>
                  <a:schemeClr val="tx1"/>
                </a:solidFill>
                <a:hlinkClick r:id="rId2"/>
              </a:rPr>
              <a:t>.mil</a:t>
            </a:r>
            <a:r>
              <a:rPr lang="en-US" sz="1800" dirty="0"/>
              <a:t> and log on to DPS or create a new account </a:t>
            </a:r>
          </a:p>
          <a:p>
            <a:pPr marL="385763" indent="-385763">
              <a:buFont typeface="+mj-lt"/>
              <a:buAutoNum type="arabicPeriod"/>
            </a:pPr>
            <a:r>
              <a:rPr lang="en-US" sz="1800" dirty="0"/>
              <a:t>Fill out the Personal Property worksheet and send it to our org box  </a:t>
            </a:r>
            <a:r>
              <a:rPr lang="en-US" sz="1800" i="1" dirty="0">
                <a:solidFill>
                  <a:schemeClr val="tx1"/>
                </a:solidFill>
                <a:hlinkClick r:id="rId3"/>
              </a:rPr>
              <a:t>52LRS.LGRDF.PersonalProperty@us.af.mil</a:t>
            </a:r>
            <a:r>
              <a:rPr lang="en-US" sz="1800" dirty="0">
                <a:solidFill>
                  <a:schemeClr val="tx1"/>
                </a:solidFill>
              </a:rPr>
              <a:t> with a copy of your ORDERS so we can get the process started to do the face to face briefing (we will contact you to set the appointment)</a:t>
            </a:r>
            <a:endParaRPr lang="en-US" dirty="0"/>
          </a:p>
          <a:p>
            <a:pPr marL="0" indent="0">
              <a:buNone/>
            </a:pPr>
            <a:endParaRPr lang="en-US" dirty="0"/>
          </a:p>
        </p:txBody>
      </p:sp>
      <p:sp>
        <p:nvSpPr>
          <p:cNvPr id="4" name="TextBox 3"/>
          <p:cNvSpPr txBox="1"/>
          <p:nvPr/>
        </p:nvSpPr>
        <p:spPr>
          <a:xfrm>
            <a:off x="8632103" y="1374261"/>
            <a:ext cx="2152647" cy="15465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a:ea typeface="+mn-ea"/>
                <a:cs typeface="+mn-cs"/>
              </a:rPr>
              <a:t>Hours of operations:</a:t>
            </a:r>
            <a:br>
              <a:rPr kumimoji="0" lang="en-US" sz="1050" b="1" i="0" u="none" strike="noStrike" kern="1200" cap="none" spc="0" normalizeH="0" baseline="0" noProof="0" dirty="0">
                <a:ln>
                  <a:noFill/>
                </a:ln>
                <a:solidFill>
                  <a:srgbClr val="000000"/>
                </a:solidFill>
                <a:effectLst/>
                <a:uLnTx/>
                <a:uFillTx/>
                <a:latin typeface="Arial"/>
                <a:ea typeface="+mn-ea"/>
                <a:cs typeface="+mn-cs"/>
              </a:rPr>
            </a:br>
            <a:r>
              <a:rPr kumimoji="0" lang="en-US" sz="1050" b="1" i="0" u="none" strike="noStrike" kern="1200" cap="none" spc="0" normalizeH="0" baseline="0" noProof="0" dirty="0">
                <a:ln>
                  <a:noFill/>
                </a:ln>
                <a:solidFill>
                  <a:srgbClr val="000000"/>
                </a:solidFill>
                <a:effectLst/>
                <a:uLnTx/>
                <a:uFillTx/>
                <a:latin typeface="Arial"/>
                <a:ea typeface="+mn-ea"/>
                <a:cs typeface="+mn-cs"/>
              </a:rPr>
              <a:t>MONDAY- FRIDAY</a:t>
            </a:r>
            <a:br>
              <a:rPr kumimoji="0" lang="en-US" sz="1050" b="1" i="0" u="none" strike="noStrike" kern="1200" cap="none" spc="0" normalizeH="0" baseline="0" noProof="0" dirty="0">
                <a:ln>
                  <a:noFill/>
                </a:ln>
                <a:solidFill>
                  <a:srgbClr val="000000"/>
                </a:solidFill>
                <a:effectLst/>
                <a:uLnTx/>
                <a:uFillTx/>
                <a:latin typeface="Arial"/>
                <a:ea typeface="+mn-ea"/>
                <a:cs typeface="+mn-cs"/>
              </a:rPr>
            </a:br>
            <a:r>
              <a:rPr kumimoji="0" lang="en-US" sz="1050" b="1" i="0" u="none" strike="noStrike" kern="1200" cap="none" spc="0" normalizeH="0" baseline="0" noProof="0" dirty="0">
                <a:ln>
                  <a:noFill/>
                </a:ln>
                <a:solidFill>
                  <a:srgbClr val="000000"/>
                </a:solidFill>
                <a:effectLst/>
                <a:uLnTx/>
                <a:uFillTx/>
                <a:latin typeface="Arial"/>
                <a:ea typeface="+mn-ea"/>
                <a:cs typeface="+mn-cs"/>
              </a:rPr>
              <a:t>0800-1100 &amp; 1300-1500</a:t>
            </a:r>
            <a:br>
              <a:rPr kumimoji="0" lang="en-US" sz="1050" b="1" i="0" u="none" strike="noStrike" kern="1200" cap="none" spc="0" normalizeH="0" baseline="0" noProof="0" dirty="0">
                <a:ln>
                  <a:noFill/>
                </a:ln>
                <a:solidFill>
                  <a:srgbClr val="000000"/>
                </a:solidFill>
                <a:effectLst/>
                <a:uLnTx/>
                <a:uFillTx/>
                <a:latin typeface="Arial"/>
                <a:ea typeface="+mn-ea"/>
                <a:cs typeface="+mn-cs"/>
              </a:rPr>
            </a:br>
            <a:r>
              <a:rPr kumimoji="0" lang="en-US" sz="1050" b="1" i="0" u="none" strike="noStrike" kern="1200" cap="none" spc="0" normalizeH="0" baseline="0" noProof="0" dirty="0">
                <a:ln>
                  <a:noFill/>
                </a:ln>
                <a:solidFill>
                  <a:srgbClr val="000000"/>
                </a:solidFill>
                <a:effectLst/>
                <a:uLnTx/>
                <a:uFillTx/>
                <a:latin typeface="Arial"/>
                <a:ea typeface="+mn-ea"/>
                <a:cs typeface="+mn-cs"/>
              </a:rPr>
              <a:t>*Closed on the first Thursday of every month for training*</a:t>
            </a:r>
            <a:br>
              <a:rPr kumimoji="0" lang="en-US" sz="1050" b="1" i="0" u="none" strike="noStrike" kern="1200" cap="none" spc="0" normalizeH="0" baseline="0" noProof="0" dirty="0">
                <a:ln>
                  <a:noFill/>
                </a:ln>
                <a:solidFill>
                  <a:srgbClr val="000000"/>
                </a:solidFill>
                <a:effectLst/>
                <a:uLnTx/>
                <a:uFillTx/>
                <a:latin typeface="Arial"/>
                <a:ea typeface="+mn-ea"/>
                <a:cs typeface="+mn-cs"/>
              </a:rPr>
            </a:br>
            <a:r>
              <a:rPr kumimoji="0" lang="en-US" sz="1050" b="1" i="0" u="none" strike="noStrike" kern="1200" cap="none" spc="0" normalizeH="0" baseline="0" noProof="0" dirty="0" err="1">
                <a:ln>
                  <a:noFill/>
                </a:ln>
                <a:solidFill>
                  <a:srgbClr val="000000"/>
                </a:solidFill>
                <a:effectLst/>
                <a:uLnTx/>
                <a:uFillTx/>
                <a:latin typeface="Arial"/>
                <a:ea typeface="+mn-ea"/>
                <a:cs typeface="+mn-cs"/>
              </a:rPr>
              <a:t>Bldg</a:t>
            </a:r>
            <a:r>
              <a:rPr kumimoji="0" lang="en-US" sz="1050" b="1" i="0" u="none" strike="noStrike" kern="1200" cap="none" spc="0" normalizeH="0" baseline="0" noProof="0" dirty="0">
                <a:ln>
                  <a:noFill/>
                </a:ln>
                <a:solidFill>
                  <a:srgbClr val="000000"/>
                </a:solidFill>
                <a:effectLst/>
                <a:uLnTx/>
                <a:uFillTx/>
                <a:latin typeface="Arial"/>
                <a:ea typeface="+mn-ea"/>
                <a:cs typeface="+mn-cs"/>
              </a:rPr>
              <a:t> 103 Rm 18</a:t>
            </a:r>
            <a:br>
              <a:rPr kumimoji="0" lang="en-US" sz="1050" b="1" i="0" u="none" strike="noStrike" kern="1200" cap="none" spc="0" normalizeH="0" baseline="0" noProof="0" dirty="0">
                <a:ln>
                  <a:noFill/>
                </a:ln>
                <a:solidFill>
                  <a:srgbClr val="000000"/>
                </a:solidFill>
                <a:effectLst/>
                <a:uLnTx/>
                <a:uFillTx/>
                <a:latin typeface="Arial"/>
                <a:ea typeface="+mn-ea"/>
                <a:cs typeface="+mn-cs"/>
              </a:rPr>
            </a:br>
            <a:r>
              <a:rPr kumimoji="0" lang="en-US" sz="1050" b="1" i="0" u="sng" strike="noStrike" kern="1200" cap="none" spc="0" normalizeH="0" baseline="0" noProof="0" dirty="0">
                <a:ln>
                  <a:noFill/>
                </a:ln>
                <a:solidFill>
                  <a:srgbClr val="000000"/>
                </a:solidFill>
                <a:effectLst/>
                <a:uLnTx/>
                <a:uFillTx/>
                <a:latin typeface="Arial"/>
                <a:ea typeface="+mn-ea"/>
                <a:cs typeface="+mn-cs"/>
              </a:rPr>
              <a:t>Contact Information</a:t>
            </a:r>
            <a:br>
              <a:rPr kumimoji="0" lang="en-US" sz="1050" b="1" i="0" u="none" strike="noStrike" kern="1200" cap="none" spc="0" normalizeH="0" baseline="0" noProof="0" dirty="0">
                <a:ln>
                  <a:noFill/>
                </a:ln>
                <a:solidFill>
                  <a:srgbClr val="000000"/>
                </a:solidFill>
                <a:effectLst/>
                <a:uLnTx/>
                <a:uFillTx/>
                <a:latin typeface="Arial"/>
                <a:ea typeface="+mn-ea"/>
                <a:cs typeface="+mn-cs"/>
              </a:rPr>
            </a:br>
            <a:r>
              <a:rPr kumimoji="0" lang="en-US" sz="1050" b="1" i="0" u="none" strike="noStrike" kern="1200" cap="none" spc="0" normalizeH="0" baseline="0" noProof="0" dirty="0">
                <a:ln>
                  <a:noFill/>
                </a:ln>
                <a:solidFill>
                  <a:srgbClr val="000000"/>
                </a:solidFill>
                <a:effectLst/>
                <a:uLnTx/>
                <a:uFillTx/>
                <a:latin typeface="Arial"/>
                <a:ea typeface="+mn-ea"/>
                <a:cs typeface="+mn-cs"/>
              </a:rPr>
              <a:t>DSN: 452-6065/6068</a:t>
            </a:r>
            <a:br>
              <a:rPr kumimoji="0" lang="en-US" sz="1050" b="1" i="0" u="none" strike="noStrike" kern="1200" cap="none" spc="0" normalizeH="0" baseline="0" noProof="0" dirty="0">
                <a:ln>
                  <a:noFill/>
                </a:ln>
                <a:solidFill>
                  <a:srgbClr val="000000"/>
                </a:solidFill>
                <a:effectLst/>
                <a:uLnTx/>
                <a:uFillTx/>
                <a:latin typeface="Arial"/>
                <a:ea typeface="+mn-ea"/>
                <a:cs typeface="+mn-cs"/>
              </a:rPr>
            </a:b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542929" y="4452062"/>
            <a:ext cx="4572000" cy="147732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Entitlements:</a:t>
            </a: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Home of Record (SEP) vs. Home of Selection (RET)</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Weight entitlement depends on rank and dependents  </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Non-Temporary Storage SEP (6 months) RET (12 months)</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Alternate location will have to be done by </a:t>
            </a:r>
            <a:r>
              <a:rPr kumimoji="0" lang="en-US" sz="1200" b="0" i="0" u="none" strike="noStrike" kern="1200" cap="none" spc="0" normalizeH="0" baseline="0" noProof="0" dirty="0" err="1">
                <a:ln>
                  <a:noFill/>
                </a:ln>
                <a:solidFill>
                  <a:srgbClr val="000000"/>
                </a:solidFill>
                <a:effectLst/>
                <a:uLnTx/>
                <a:uFillTx/>
                <a:latin typeface="Arial"/>
                <a:ea typeface="+mn-ea"/>
                <a:cs typeface="+mn-cs"/>
              </a:rPr>
              <a:t>Ramstein</a:t>
            </a:r>
            <a:r>
              <a:rPr kumimoji="0" lang="en-US" sz="1200" b="0" i="0" u="none" strike="noStrike" kern="1200" cap="none" spc="0" normalizeH="0" baseline="0" noProof="0">
                <a:ln>
                  <a:noFill/>
                </a:ln>
                <a:solidFill>
                  <a:srgbClr val="000000"/>
                </a:solidFill>
                <a:effectLst/>
                <a:uLnTx/>
                <a:uFillTx/>
                <a:latin typeface="Arial"/>
                <a:ea typeface="+mn-ea"/>
                <a:cs typeface="+mn-cs"/>
              </a:rPr>
              <a:t> </a:t>
            </a:r>
            <a:r>
              <a:rPr kumimoji="0" lang="en-US" sz="1200" b="0" i="0" u="none" strike="noStrike" kern="1200" cap="none" spc="0" normalizeH="0" baseline="0" noProof="0" dirty="0">
                <a:ln>
                  <a:noFill/>
                </a:ln>
                <a:solidFill>
                  <a:srgbClr val="000000"/>
                </a:solidFill>
                <a:effectLst/>
                <a:uLnTx/>
                <a:uFillTx/>
                <a:latin typeface="Arial"/>
                <a:ea typeface="+mn-ea"/>
                <a:cs typeface="+mn-cs"/>
              </a:rPr>
              <a:t>to find the price (please send us an email)</a:t>
            </a:r>
          </a:p>
        </p:txBody>
      </p:sp>
      <p:pic>
        <p:nvPicPr>
          <p:cNvPr id="10" name="Picture 9" descr="cid:7f87d433-ce6c-43d6-b21a-4b25ae529fcb@NAMP111.PROD.OUTLOOK.CO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3739" y="3611881"/>
            <a:ext cx="2103120" cy="2523399"/>
          </a:xfrm>
          <a:prstGeom prst="rect">
            <a:avLst/>
          </a:prstGeom>
          <a:noFill/>
          <a:ln>
            <a:noFill/>
          </a:ln>
        </p:spPr>
      </p:pic>
      <p:sp>
        <p:nvSpPr>
          <p:cNvPr id="7" name="TextBox 6"/>
          <p:cNvSpPr txBox="1"/>
          <p:nvPr/>
        </p:nvSpPr>
        <p:spPr>
          <a:xfrm>
            <a:off x="5468848" y="4712333"/>
            <a:ext cx="340097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Scan the code or go to </a:t>
            </a:r>
            <a:r>
              <a:rPr kumimoji="0" lang="en-US" sz="1400" b="1" i="1" u="sng" strike="noStrike" kern="1200" cap="none" spc="0" normalizeH="0" baseline="0" noProof="0" dirty="0">
                <a:ln>
                  <a:noFill/>
                </a:ln>
                <a:solidFill>
                  <a:srgbClr val="000000"/>
                </a:solidFill>
                <a:effectLst/>
                <a:uLnTx/>
                <a:uFillTx/>
                <a:latin typeface="Arial"/>
                <a:ea typeface="+mn-ea"/>
                <a:cs typeface="+mn-cs"/>
                <a:hlinkClick r:id="rId5"/>
              </a:rPr>
              <a:t>https://www.spangdahlem.af.mil/TMO/</a:t>
            </a:r>
            <a:r>
              <a:rPr kumimoji="0" lang="en-US" sz="1400" b="1" i="1" u="sng" strike="noStrike" kern="1200" cap="none" spc="0" normalizeH="0" baseline="0" noProof="0" dirty="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to find the Personal Property Worksheet and more information regarding your move</a:t>
            </a:r>
          </a:p>
        </p:txBody>
      </p:sp>
    </p:spTree>
    <p:extLst>
      <p:ext uri="{BB962C8B-B14F-4D97-AF65-F5344CB8AC3E}">
        <p14:creationId xmlns:p14="http://schemas.microsoft.com/office/powerpoint/2010/main" val="4083040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5" name="Text Placeholder 4">
            <a:extLst>
              <a:ext uri="{FF2B5EF4-FFF2-40B4-BE49-F238E27FC236}">
                <a16:creationId xmlns:a16="http://schemas.microsoft.com/office/drawing/2014/main" id="{78DB0319-CD77-DC0D-05B0-FF9A39E9E26C}"/>
              </a:ext>
            </a:extLst>
          </p:cNvPr>
          <p:cNvSpPr>
            <a:spLocks noGrp="1"/>
          </p:cNvSpPr>
          <p:nvPr>
            <p:ph type="body" idx="1"/>
          </p:nvPr>
        </p:nvSpPr>
        <p:spPr>
          <a:xfrm>
            <a:off x="1821008" y="1866811"/>
            <a:ext cx="4040188" cy="415871"/>
          </a:xfrm>
        </p:spPr>
        <p:txBody>
          <a:bodyPr/>
          <a:lstStyle/>
          <a:p>
            <a:pPr algn="ctr"/>
            <a:r>
              <a:rPr lang="en-US" u="sng" dirty="0">
                <a:effectLst>
                  <a:outerShdw blurRad="38100" dist="38100" dir="2700000" algn="tl">
                    <a:srgbClr val="000000">
                      <a:alpha val="43137"/>
                    </a:srgbClr>
                  </a:outerShdw>
                </a:effectLst>
              </a:rPr>
              <a:t>Separations Entitlements</a:t>
            </a:r>
          </a:p>
        </p:txBody>
      </p:sp>
      <p:sp>
        <p:nvSpPr>
          <p:cNvPr id="6" name="Content Placeholder 5">
            <a:extLst>
              <a:ext uri="{FF2B5EF4-FFF2-40B4-BE49-F238E27FC236}">
                <a16:creationId xmlns:a16="http://schemas.microsoft.com/office/drawing/2014/main" id="{E63BE3B3-8BE2-8C86-9646-B3427F293037}"/>
              </a:ext>
            </a:extLst>
          </p:cNvPr>
          <p:cNvSpPr>
            <a:spLocks noGrp="1"/>
          </p:cNvSpPr>
          <p:nvPr>
            <p:ph sz="half" idx="2"/>
          </p:nvPr>
        </p:nvSpPr>
        <p:spPr>
          <a:xfrm>
            <a:off x="1659230" y="2308440"/>
            <a:ext cx="4363744" cy="4053725"/>
          </a:xfrm>
        </p:spPr>
        <p:txBody>
          <a:bodyPr/>
          <a:lstStyle/>
          <a:p>
            <a:r>
              <a:rPr lang="en-US" sz="1600" dirty="0"/>
              <a:t>Authorized shipment locations (HOR, PLEAD, etc..).</a:t>
            </a:r>
          </a:p>
          <a:p>
            <a:r>
              <a:rPr lang="en-US" sz="1600" dirty="0"/>
              <a:t>Non-Temporary Storage duration is 6 months.</a:t>
            </a:r>
          </a:p>
          <a:p>
            <a:r>
              <a:rPr lang="en-US" sz="1600" dirty="0"/>
              <a:t>POV Shipment is limited to 1 vehicle (POC: VPC at DSN: 452-7265) NOTE: POVs are recommended to be shipped at least 90 days prior to departure.</a:t>
            </a:r>
          </a:p>
          <a:p>
            <a:r>
              <a:rPr lang="en-US" sz="1600" dirty="0"/>
              <a:t>if you are shipping alcohol please visit: “https//www.ttb.gov/wine/alcohol-beverage-control-boards”</a:t>
            </a:r>
          </a:p>
          <a:p>
            <a:r>
              <a:rPr lang="en-US" sz="1600" dirty="0"/>
              <a:t>Entitlements not used are valid up to 1 years.</a:t>
            </a:r>
          </a:p>
          <a:p>
            <a:endParaRPr lang="en-US" sz="2000" dirty="0"/>
          </a:p>
        </p:txBody>
      </p:sp>
      <p:sp>
        <p:nvSpPr>
          <p:cNvPr id="7" name="Text Placeholder 6">
            <a:extLst>
              <a:ext uri="{FF2B5EF4-FFF2-40B4-BE49-F238E27FC236}">
                <a16:creationId xmlns:a16="http://schemas.microsoft.com/office/drawing/2014/main" id="{343F1A49-6521-4637-59C9-964BC8BDFA28}"/>
              </a:ext>
            </a:extLst>
          </p:cNvPr>
          <p:cNvSpPr>
            <a:spLocks noGrp="1"/>
          </p:cNvSpPr>
          <p:nvPr>
            <p:ph type="body" sz="quarter" idx="3"/>
          </p:nvPr>
        </p:nvSpPr>
        <p:spPr>
          <a:xfrm>
            <a:off x="6330807" y="1905929"/>
            <a:ext cx="4041775" cy="376752"/>
          </a:xfrm>
        </p:spPr>
        <p:txBody>
          <a:bodyPr/>
          <a:lstStyle/>
          <a:p>
            <a:pPr algn="ctr"/>
            <a:r>
              <a:rPr lang="en-US" u="sng" dirty="0">
                <a:effectLst>
                  <a:outerShdw blurRad="38100" dist="38100" dir="2700000" algn="tl">
                    <a:srgbClr val="000000">
                      <a:alpha val="43137"/>
                    </a:srgbClr>
                  </a:outerShdw>
                </a:effectLst>
              </a:rPr>
              <a:t>Retirements Entitlements</a:t>
            </a:r>
          </a:p>
        </p:txBody>
      </p:sp>
      <p:sp>
        <p:nvSpPr>
          <p:cNvPr id="8" name="Content Placeholder 7">
            <a:extLst>
              <a:ext uri="{FF2B5EF4-FFF2-40B4-BE49-F238E27FC236}">
                <a16:creationId xmlns:a16="http://schemas.microsoft.com/office/drawing/2014/main" id="{216CADF2-45DF-A5F7-FFC1-8142AAA7FFB1}"/>
              </a:ext>
            </a:extLst>
          </p:cNvPr>
          <p:cNvSpPr>
            <a:spLocks noGrp="1"/>
          </p:cNvSpPr>
          <p:nvPr>
            <p:ph sz="quarter" idx="4"/>
          </p:nvPr>
        </p:nvSpPr>
        <p:spPr>
          <a:xfrm>
            <a:off x="6169028" y="2305069"/>
            <a:ext cx="4363743" cy="4031336"/>
          </a:xfrm>
        </p:spPr>
        <p:txBody>
          <a:bodyPr/>
          <a:lstStyle/>
          <a:p>
            <a:r>
              <a:rPr lang="en-US" sz="1600" dirty="0"/>
              <a:t>Authorized shipment location is Home Of Selection (HOS).</a:t>
            </a:r>
          </a:p>
          <a:p>
            <a:r>
              <a:rPr lang="en-US" sz="1600" dirty="0"/>
              <a:t>Non-Temporary Storage duration 12 months.</a:t>
            </a:r>
          </a:p>
          <a:p>
            <a:r>
              <a:rPr lang="en-US" sz="1600" dirty="0"/>
              <a:t>POV Shipment is limited to 1 vehicle (POC: VPC at DSN: 452-7265) NOTE</a:t>
            </a:r>
            <a:r>
              <a:rPr lang="en-US" sz="1600"/>
              <a:t>: POVs are recommended to be shipped at least 90 days prior to departure.</a:t>
            </a:r>
          </a:p>
          <a:p>
            <a:r>
              <a:rPr lang="en-US" sz="1600"/>
              <a:t>Are </a:t>
            </a:r>
            <a:r>
              <a:rPr lang="en-US" sz="1600" dirty="0"/>
              <a:t>you choosing a HOS OCONUS?</a:t>
            </a:r>
          </a:p>
          <a:p>
            <a:r>
              <a:rPr lang="en-US" sz="1600" dirty="0"/>
              <a:t>if you are shipping alcohol please visit: “https//www.ttb.gov/wine/alcohol-beverage-control-boards”</a:t>
            </a:r>
          </a:p>
          <a:p>
            <a:r>
              <a:rPr lang="en-US" sz="1600" dirty="0"/>
              <a:t>Entitlements not used are valid up to 3 years.</a:t>
            </a:r>
          </a:p>
        </p:txBody>
      </p:sp>
      <p:sp>
        <p:nvSpPr>
          <p:cNvPr id="3" name="TextBox 2"/>
          <p:cNvSpPr txBox="1"/>
          <p:nvPr/>
        </p:nvSpPr>
        <p:spPr>
          <a:xfrm>
            <a:off x="2796887" y="96983"/>
            <a:ext cx="6598227"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a:ea typeface="+mn-ea"/>
                <a:cs typeface="+mn-cs"/>
              </a:rPr>
              <a:t>PERSONAL PROPERTY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Traffic Management Office (TMO)</a:t>
            </a:r>
          </a:p>
        </p:txBody>
      </p:sp>
      <p:sp>
        <p:nvSpPr>
          <p:cNvPr id="10" name="Text Placeholder 4">
            <a:extLst>
              <a:ext uri="{FF2B5EF4-FFF2-40B4-BE49-F238E27FC236}">
                <a16:creationId xmlns:a16="http://schemas.microsoft.com/office/drawing/2014/main" id="{75A1F7C5-CCDD-4827-D761-56BB9C711697}"/>
              </a:ext>
            </a:extLst>
          </p:cNvPr>
          <p:cNvSpPr txBox="1">
            <a:spLocks/>
          </p:cNvSpPr>
          <p:nvPr/>
        </p:nvSpPr>
        <p:spPr bwMode="auto">
          <a:xfrm>
            <a:off x="1586204" y="1343953"/>
            <a:ext cx="8873540" cy="41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151C77"/>
              </a:buClr>
              <a:buSzPct val="120000"/>
              <a:buFont typeface="Wingdings" pitchFamily="2" charset="2"/>
              <a:buNone/>
              <a:defRPr sz="2400" b="1">
                <a:solidFill>
                  <a:srgbClr val="151C77"/>
                </a:solidFill>
                <a:latin typeface="+mn-lt"/>
                <a:ea typeface="+mn-ea"/>
                <a:cs typeface="+mn-cs"/>
              </a:defRPr>
            </a:lvl1pPr>
            <a:lvl2pPr marL="457200" indent="0" algn="l" rtl="0" eaLnBrk="0" fontAlgn="base" hangingPunct="0">
              <a:spcBef>
                <a:spcPct val="20000"/>
              </a:spcBef>
              <a:spcAft>
                <a:spcPct val="0"/>
              </a:spcAft>
              <a:buClr>
                <a:srgbClr val="151C77"/>
              </a:buClr>
              <a:buSzPct val="120000"/>
              <a:buFont typeface="Wingdings" pitchFamily="2" charset="2"/>
              <a:buNone/>
              <a:defRPr sz="2000" b="1">
                <a:solidFill>
                  <a:srgbClr val="151C77"/>
                </a:solidFill>
                <a:latin typeface="+mn-lt"/>
              </a:defRPr>
            </a:lvl2pPr>
            <a:lvl3pPr marL="914400" indent="0" algn="l" rtl="0" eaLnBrk="0" fontAlgn="base" hangingPunct="0">
              <a:spcBef>
                <a:spcPct val="20000"/>
              </a:spcBef>
              <a:spcAft>
                <a:spcPct val="0"/>
              </a:spcAft>
              <a:buClr>
                <a:srgbClr val="151C77"/>
              </a:buClr>
              <a:buSzPct val="120000"/>
              <a:buFont typeface="Wingdings" pitchFamily="2" charset="2"/>
              <a:buNone/>
              <a:defRPr sz="1800" b="1">
                <a:solidFill>
                  <a:srgbClr val="151C77"/>
                </a:solidFill>
                <a:latin typeface="+mn-lt"/>
              </a:defRPr>
            </a:lvl3pPr>
            <a:lvl4pPr marL="1371600" indent="0" algn="l" rtl="0" eaLnBrk="0" fontAlgn="base" hangingPunct="0">
              <a:spcBef>
                <a:spcPct val="20000"/>
              </a:spcBef>
              <a:spcAft>
                <a:spcPct val="0"/>
              </a:spcAft>
              <a:buClr>
                <a:srgbClr val="003399"/>
              </a:buClr>
              <a:buSzPct val="80000"/>
              <a:buFont typeface="Wingdings" pitchFamily="2" charset="2"/>
              <a:buNone/>
              <a:defRPr sz="1600" b="1">
                <a:solidFill>
                  <a:schemeClr val="tx1"/>
                </a:solidFill>
                <a:latin typeface="+mn-lt"/>
              </a:defRPr>
            </a:lvl4pPr>
            <a:lvl5pPr marL="1828800" indent="0" algn="l" rtl="0" eaLnBrk="0" fontAlgn="base" hangingPunct="0">
              <a:spcBef>
                <a:spcPct val="20000"/>
              </a:spcBef>
              <a:spcAft>
                <a:spcPct val="0"/>
              </a:spcAft>
              <a:buClr>
                <a:srgbClr val="003399"/>
              </a:buClr>
              <a:buSzPct val="80000"/>
              <a:buFont typeface="Wingdings" pitchFamily="2" charset="2"/>
              <a:buNone/>
              <a:defRPr sz="1600" b="1">
                <a:solidFill>
                  <a:schemeClr val="tx1"/>
                </a:solidFill>
                <a:latin typeface="+mn-lt"/>
              </a:defRPr>
            </a:lvl5pPr>
            <a:lvl6pPr marL="2286000" indent="0" algn="l" rtl="0" fontAlgn="base">
              <a:spcBef>
                <a:spcPct val="20000"/>
              </a:spcBef>
              <a:spcAft>
                <a:spcPct val="0"/>
              </a:spcAft>
              <a:buClr>
                <a:srgbClr val="003399"/>
              </a:buClr>
              <a:buSzPct val="80000"/>
              <a:buFont typeface="Wingdings" pitchFamily="2" charset="2"/>
              <a:buNone/>
              <a:defRPr sz="1600" b="1">
                <a:solidFill>
                  <a:schemeClr val="tx1"/>
                </a:solidFill>
                <a:latin typeface="+mn-lt"/>
              </a:defRPr>
            </a:lvl6pPr>
            <a:lvl7pPr marL="2743200" indent="0" algn="l" rtl="0" fontAlgn="base">
              <a:spcBef>
                <a:spcPct val="20000"/>
              </a:spcBef>
              <a:spcAft>
                <a:spcPct val="0"/>
              </a:spcAft>
              <a:buClr>
                <a:srgbClr val="003399"/>
              </a:buClr>
              <a:buSzPct val="80000"/>
              <a:buFont typeface="Wingdings" pitchFamily="2" charset="2"/>
              <a:buNone/>
              <a:defRPr sz="1600" b="1">
                <a:solidFill>
                  <a:schemeClr val="tx1"/>
                </a:solidFill>
                <a:latin typeface="+mn-lt"/>
              </a:defRPr>
            </a:lvl7pPr>
            <a:lvl8pPr marL="3200400" indent="0" algn="l" rtl="0" fontAlgn="base">
              <a:spcBef>
                <a:spcPct val="20000"/>
              </a:spcBef>
              <a:spcAft>
                <a:spcPct val="0"/>
              </a:spcAft>
              <a:buClr>
                <a:srgbClr val="003399"/>
              </a:buClr>
              <a:buSzPct val="80000"/>
              <a:buFont typeface="Wingdings" pitchFamily="2" charset="2"/>
              <a:buNone/>
              <a:defRPr sz="1600" b="1">
                <a:solidFill>
                  <a:schemeClr val="tx1"/>
                </a:solidFill>
                <a:latin typeface="+mn-lt"/>
              </a:defRPr>
            </a:lvl8pPr>
            <a:lvl9pPr marL="3657600" indent="0" algn="l" rtl="0" fontAlgn="base">
              <a:spcBef>
                <a:spcPct val="20000"/>
              </a:spcBef>
              <a:spcAft>
                <a:spcPct val="0"/>
              </a:spcAft>
              <a:buClr>
                <a:srgbClr val="003399"/>
              </a:buClr>
              <a:buSzPct val="80000"/>
              <a:buFont typeface="Wingdings" pitchFamily="2" charset="2"/>
              <a:buNone/>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itchFamily="2" charset="2"/>
              <a:buNone/>
              <a:tabLst/>
              <a:defRPr/>
            </a:pPr>
            <a:r>
              <a:rPr kumimoji="0" lang="en-US" sz="2000" b="1" i="0" u="sng" strike="noStrike" kern="0" cap="none" spc="0" normalizeH="0" baseline="0" noProof="0" dirty="0">
                <a:ln>
                  <a:noFill/>
                </a:ln>
                <a:solidFill>
                  <a:srgbClr val="151C77"/>
                </a:solidFill>
                <a:effectLst>
                  <a:outerShdw blurRad="38100" dist="38100" dir="2700000" algn="tl">
                    <a:srgbClr val="000000">
                      <a:alpha val="43137"/>
                    </a:srgbClr>
                  </a:outerShdw>
                </a:effectLst>
                <a:highlight>
                  <a:srgbClr val="FFFF00"/>
                </a:highlight>
                <a:uLnTx/>
                <a:uFillTx/>
                <a:latin typeface="Arial"/>
                <a:ea typeface="+mn-ea"/>
                <a:cs typeface="+mn-cs"/>
              </a:rPr>
              <a:t>YOU MUST </a:t>
            </a:r>
            <a:r>
              <a:rPr kumimoji="0" lang="en-US" sz="2000" b="1" i="0" u="sng" strike="noStrike" kern="0" cap="none" spc="0" normalizeH="0" baseline="0" noProof="0">
                <a:ln>
                  <a:noFill/>
                </a:ln>
                <a:solidFill>
                  <a:srgbClr val="151C77"/>
                </a:solidFill>
                <a:effectLst>
                  <a:outerShdw blurRad="38100" dist="38100" dir="2700000" algn="tl">
                    <a:srgbClr val="000000">
                      <a:alpha val="43137"/>
                    </a:srgbClr>
                  </a:outerShdw>
                </a:effectLst>
                <a:highlight>
                  <a:srgbClr val="FFFF00"/>
                </a:highlight>
                <a:uLnTx/>
                <a:uFillTx/>
                <a:latin typeface="Arial"/>
                <a:ea typeface="+mn-ea"/>
                <a:cs typeface="+mn-cs"/>
              </a:rPr>
              <a:t>HAVE ORDERS </a:t>
            </a:r>
            <a:r>
              <a:rPr kumimoji="0" lang="en-US" sz="2000" b="1" i="0" u="sng" strike="noStrike" kern="0" cap="none" spc="0" normalizeH="0" baseline="0" noProof="0" dirty="0">
                <a:ln>
                  <a:noFill/>
                </a:ln>
                <a:solidFill>
                  <a:srgbClr val="151C77"/>
                </a:solidFill>
                <a:effectLst>
                  <a:outerShdw blurRad="38100" dist="38100" dir="2700000" algn="tl">
                    <a:srgbClr val="000000">
                      <a:alpha val="43137"/>
                    </a:srgbClr>
                  </a:outerShdw>
                </a:effectLst>
                <a:highlight>
                  <a:srgbClr val="FFFF00"/>
                </a:highlight>
                <a:uLnTx/>
                <a:uFillTx/>
                <a:latin typeface="Arial"/>
                <a:ea typeface="+mn-ea"/>
                <a:cs typeface="+mn-cs"/>
              </a:rPr>
              <a:t>TO START THE SHIPMENT PROCESS!! </a:t>
            </a:r>
          </a:p>
        </p:txBody>
      </p:sp>
      <p:sp>
        <p:nvSpPr>
          <p:cNvPr id="11" name="Rectangle 10">
            <a:extLst>
              <a:ext uri="{FF2B5EF4-FFF2-40B4-BE49-F238E27FC236}">
                <a16:creationId xmlns:a16="http://schemas.microsoft.com/office/drawing/2014/main" id="{A99DDA35-F114-BA0B-0FAC-D21794B548D5}"/>
              </a:ext>
            </a:extLst>
          </p:cNvPr>
          <p:cNvSpPr/>
          <p:nvPr/>
        </p:nvSpPr>
        <p:spPr bwMode="auto">
          <a:xfrm>
            <a:off x="6059487" y="1905929"/>
            <a:ext cx="73027" cy="4495354"/>
          </a:xfrm>
          <a:prstGeom prst="rect">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73273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83B8C-0193-36E5-0400-86E2025E4D88}"/>
              </a:ext>
            </a:extLst>
          </p:cNvPr>
          <p:cNvSpPr>
            <a:spLocks noGrp="1"/>
          </p:cNvSpPr>
          <p:nvPr>
            <p:ph type="title"/>
          </p:nvPr>
        </p:nvSpPr>
        <p:spPr>
          <a:xfrm>
            <a:off x="2989068" y="66869"/>
            <a:ext cx="5922963" cy="1143000"/>
          </a:xfrm>
        </p:spPr>
        <p:txBody>
          <a:bodyPr/>
          <a:lstStyle/>
          <a:p>
            <a:pPr algn="ctr"/>
            <a:r>
              <a:rPr lang="en-US" dirty="0"/>
              <a:t>Prohibited Items</a:t>
            </a:r>
            <a:endParaRPr lang="en-US" sz="2800" dirty="0"/>
          </a:p>
        </p:txBody>
      </p:sp>
      <p:sp>
        <p:nvSpPr>
          <p:cNvPr id="3" name="Content Placeholder 2">
            <a:extLst>
              <a:ext uri="{FF2B5EF4-FFF2-40B4-BE49-F238E27FC236}">
                <a16:creationId xmlns:a16="http://schemas.microsoft.com/office/drawing/2014/main" id="{36D4EDA0-5E72-D6D1-01A3-8826F61AFE07}"/>
              </a:ext>
            </a:extLst>
          </p:cNvPr>
          <p:cNvSpPr>
            <a:spLocks noGrp="1"/>
          </p:cNvSpPr>
          <p:nvPr>
            <p:ph idx="1"/>
          </p:nvPr>
        </p:nvSpPr>
        <p:spPr>
          <a:xfrm>
            <a:off x="2030413" y="1462237"/>
            <a:ext cx="8131175" cy="4472215"/>
          </a:xfrm>
        </p:spPr>
        <p:txBody>
          <a:bodyPr/>
          <a:lstStyle/>
          <a:p>
            <a:r>
              <a:rPr lang="en-US" dirty="0">
                <a:solidFill>
                  <a:srgbClr val="FF0000"/>
                </a:solidFill>
              </a:rPr>
              <a:t>Any controlled substance</a:t>
            </a:r>
            <a:r>
              <a:rPr lang="en-US" dirty="0"/>
              <a:t>: narcotics, steroids, hallucinogenic drugs, amphetamines</a:t>
            </a:r>
          </a:p>
          <a:p>
            <a:r>
              <a:rPr lang="en-US" dirty="0">
                <a:solidFill>
                  <a:srgbClr val="FF0000"/>
                </a:solidFill>
              </a:rPr>
              <a:t>Drug paraphernalia</a:t>
            </a:r>
            <a:r>
              <a:rPr lang="en-US" dirty="0"/>
              <a:t>: Hookahs, Bongs </a:t>
            </a:r>
            <a:r>
              <a:rPr lang="en-US" dirty="0" err="1"/>
              <a:t>etc</a:t>
            </a:r>
            <a:r>
              <a:rPr lang="en-US" dirty="0"/>
              <a:t>…</a:t>
            </a:r>
          </a:p>
          <a:p>
            <a:r>
              <a:rPr lang="en-US" dirty="0">
                <a:solidFill>
                  <a:srgbClr val="FF0000"/>
                </a:solidFill>
              </a:rPr>
              <a:t>Lithium Batteries</a:t>
            </a:r>
            <a:r>
              <a:rPr lang="en-US" dirty="0"/>
              <a:t>: items that contain 100 watt hours or more. Commonly seen items to include but not limited to E-Bikes/Scooters, Power Tools, Lawn Care Equipment </a:t>
            </a:r>
            <a:r>
              <a:rPr lang="en-US" dirty="0" err="1"/>
              <a:t>etc</a:t>
            </a:r>
            <a:r>
              <a:rPr lang="en-US" dirty="0"/>
              <a:t>…</a:t>
            </a:r>
          </a:p>
          <a:p>
            <a:r>
              <a:rPr lang="en-US" dirty="0">
                <a:solidFill>
                  <a:srgbClr val="FF0000"/>
                </a:solidFill>
              </a:rPr>
              <a:t>Meat Products: </a:t>
            </a:r>
            <a:r>
              <a:rPr lang="en-US" dirty="0">
                <a:solidFill>
                  <a:srgbClr val="002060"/>
                </a:solidFill>
              </a:rPr>
              <a:t>prohibited unless shipped commercially by USDA-approved packing plant.</a:t>
            </a:r>
          </a:p>
          <a:p>
            <a:r>
              <a:rPr lang="en-US" dirty="0">
                <a:solidFill>
                  <a:srgbClr val="FF0000"/>
                </a:solidFill>
              </a:rPr>
              <a:t>Animal/Bird products: </a:t>
            </a:r>
            <a:r>
              <a:rPr lang="en-US" dirty="0">
                <a:solidFill>
                  <a:srgbClr val="002060"/>
                </a:solidFill>
              </a:rPr>
              <a:t>Trophies, skins, </a:t>
            </a:r>
            <a:r>
              <a:rPr lang="en-US" dirty="0" err="1">
                <a:solidFill>
                  <a:srgbClr val="002060"/>
                </a:solidFill>
              </a:rPr>
              <a:t>etc</a:t>
            </a:r>
            <a:r>
              <a:rPr lang="en-US" dirty="0">
                <a:solidFill>
                  <a:srgbClr val="002060"/>
                </a:solidFill>
              </a:rPr>
              <a:t>… Items may be imported if not restricted by US Fish &amp; Wildlife.</a:t>
            </a:r>
          </a:p>
          <a:p>
            <a:endParaRPr lang="en-US" dirty="0"/>
          </a:p>
        </p:txBody>
      </p:sp>
    </p:spTree>
    <p:extLst>
      <p:ext uri="{BB962C8B-B14F-4D97-AF65-F5344CB8AC3E}">
        <p14:creationId xmlns:p14="http://schemas.microsoft.com/office/powerpoint/2010/main" val="1568344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extBox 4"/>
          <p:cNvSpPr txBox="1">
            <a:spLocks noChangeArrowheads="1"/>
          </p:cNvSpPr>
          <p:nvPr/>
        </p:nvSpPr>
        <p:spPr bwMode="auto">
          <a:xfrm>
            <a:off x="1524000" y="1218845"/>
            <a:ext cx="9144000"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151C77"/>
              </a:buClr>
              <a:buSzPct val="120000"/>
              <a:buFont typeface="Wingdings" pitchFamily="2" charset="2"/>
              <a:buChar char="§"/>
              <a:defRPr sz="2400" b="1">
                <a:solidFill>
                  <a:srgbClr val="151C77"/>
                </a:solidFill>
                <a:latin typeface="Arial" charset="0"/>
              </a:defRPr>
            </a:lvl1pPr>
            <a:lvl2pPr marL="742950" indent="-285750" eaLnBrk="0" hangingPunct="0">
              <a:spcBef>
                <a:spcPct val="20000"/>
              </a:spcBef>
              <a:buClr>
                <a:srgbClr val="151C77"/>
              </a:buClr>
              <a:buSzPct val="120000"/>
              <a:buFont typeface="Wingdings" pitchFamily="2" charset="2"/>
              <a:buChar char="§"/>
              <a:defRPr sz="2200" b="1">
                <a:solidFill>
                  <a:srgbClr val="151C77"/>
                </a:solidFill>
                <a:latin typeface="Arial" charset="0"/>
              </a:defRPr>
            </a:lvl2pPr>
            <a:lvl3pPr marL="1143000" indent="-228600" eaLnBrk="0" hangingPunct="0">
              <a:spcBef>
                <a:spcPct val="20000"/>
              </a:spcBef>
              <a:buClr>
                <a:srgbClr val="151C77"/>
              </a:buClr>
              <a:buSzPct val="120000"/>
              <a:buFont typeface="Wingdings" pitchFamily="2" charset="2"/>
              <a:buChar char="§"/>
              <a:defRPr b="1">
                <a:solidFill>
                  <a:srgbClr val="151C77"/>
                </a:solidFill>
                <a:latin typeface="Arial" charset="0"/>
              </a:defRPr>
            </a:lvl3pPr>
            <a:lvl4pPr marL="16002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500" b="1" i="0" u="sng" strike="noStrike" kern="1200" cap="none" spc="0" normalizeH="0" baseline="0" noProof="0" dirty="0">
              <a:ln>
                <a:noFill/>
              </a:ln>
              <a:solidFill>
                <a:srgbClr val="002060"/>
              </a:solidFill>
              <a:effectLst/>
              <a:highlight>
                <a:srgbClr val="FFFF00"/>
              </a:highligh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3200" b="1" i="0" u="sng" strike="noStrike" kern="1200" cap="none" spc="0" normalizeH="0" baseline="0" noProof="0" dirty="0">
                <a:ln>
                  <a:noFill/>
                </a:ln>
                <a:solidFill>
                  <a:srgbClr val="002060"/>
                </a:solidFill>
                <a:effectLst/>
                <a:uLnTx/>
                <a:uFillTx/>
                <a:latin typeface="Arial" charset="0"/>
                <a:ea typeface="+mn-ea"/>
                <a:cs typeface="+mn-cs"/>
              </a:rPr>
              <a:t>INFORMATION QR CODE FOR NEXT MOVE</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6600" b="1" i="0" u="sng" strike="noStrike" kern="1200" cap="none" spc="0" normalizeH="0" baseline="0" noProof="0" dirty="0">
              <a:ln>
                <a:noFill/>
              </a:ln>
              <a:solidFill>
                <a:srgbClr val="002060"/>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4400" b="1" i="0" u="sng" strike="noStrike" kern="1200" cap="none" spc="0" normalizeH="0" baseline="0" noProof="0" dirty="0">
              <a:ln>
                <a:noFill/>
              </a:ln>
              <a:solidFill>
                <a:srgbClr val="002060"/>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5400" b="1" i="0" u="sng" strike="noStrike" kern="1200" cap="none" spc="0" normalizeH="0" baseline="0" noProof="0" dirty="0">
              <a:ln>
                <a:noFill/>
              </a:ln>
              <a:solidFill>
                <a:srgbClr val="002060"/>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4400" b="1" i="0" u="sng" strike="noStrike" kern="1200" cap="none" spc="0" normalizeH="0" baseline="0" noProof="0" dirty="0">
              <a:ln>
                <a:noFill/>
              </a:ln>
              <a:solidFill>
                <a:srgbClr val="002060"/>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4800" b="1" i="0" u="sng" strike="noStrike" kern="1200" cap="none" spc="0" normalizeH="0" baseline="0" noProof="0" dirty="0">
              <a:ln>
                <a:noFill/>
              </a:ln>
              <a:solidFill>
                <a:srgbClr val="002060"/>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4400" b="1" i="0" u="sng" strike="noStrike" kern="1200" cap="none" spc="0" normalizeH="0" baseline="0" noProof="0" dirty="0">
              <a:ln>
                <a:noFill/>
              </a:ln>
              <a:solidFill>
                <a:srgbClr val="002060"/>
              </a:solidFill>
              <a:effectLst/>
              <a:uLnTx/>
              <a:uFillTx/>
              <a:latin typeface="Arial" charset="0"/>
              <a:ea typeface="+mn-ea"/>
              <a:cs typeface="+mn-cs"/>
            </a:endParaRPr>
          </a:p>
        </p:txBody>
      </p:sp>
      <p:sp>
        <p:nvSpPr>
          <p:cNvPr id="2" name="Title 1"/>
          <p:cNvSpPr>
            <a:spLocks noGrp="1"/>
          </p:cNvSpPr>
          <p:nvPr>
            <p:ph type="title" idx="4294967295"/>
          </p:nvPr>
        </p:nvSpPr>
        <p:spPr>
          <a:xfrm>
            <a:off x="3886200" y="76200"/>
            <a:ext cx="6781800" cy="1143000"/>
          </a:xfrm>
        </p:spPr>
        <p:txBody>
          <a:bodyPr/>
          <a:lstStyle/>
          <a:p>
            <a:r>
              <a:rPr lang="en-US" dirty="0"/>
              <a:t>       </a:t>
            </a:r>
          </a:p>
        </p:txBody>
      </p:sp>
      <p:sp>
        <p:nvSpPr>
          <p:cNvPr id="3" name="TextBox 2"/>
          <p:cNvSpPr txBox="1"/>
          <p:nvPr/>
        </p:nvSpPr>
        <p:spPr>
          <a:xfrm>
            <a:off x="2796887" y="96983"/>
            <a:ext cx="6598227"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a:ea typeface="+mn-ea"/>
                <a:cs typeface="+mn-cs"/>
              </a:rPr>
              <a:t>PERSONAL PROPERTY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Traffic Management Office (TMO)</a:t>
            </a:r>
          </a:p>
        </p:txBody>
      </p:sp>
      <p:pic>
        <p:nvPicPr>
          <p:cNvPr id="5" name="Picture 4" descr="Qr code&#10;&#10;Description automatically generated">
            <a:extLst>
              <a:ext uri="{FF2B5EF4-FFF2-40B4-BE49-F238E27FC236}">
                <a16:creationId xmlns:a16="http://schemas.microsoft.com/office/drawing/2014/main" id="{7CD583C8-183C-4834-BA75-DA88D31C7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582" y="1962470"/>
            <a:ext cx="1335684" cy="1219148"/>
          </a:xfrm>
          <a:prstGeom prst="rect">
            <a:avLst/>
          </a:prstGeom>
        </p:spPr>
      </p:pic>
      <p:sp>
        <p:nvSpPr>
          <p:cNvPr id="6" name="TextBox 5">
            <a:extLst>
              <a:ext uri="{FF2B5EF4-FFF2-40B4-BE49-F238E27FC236}">
                <a16:creationId xmlns:a16="http://schemas.microsoft.com/office/drawing/2014/main" id="{877D4C8A-197D-4B34-B63D-03334A78BFAB}"/>
              </a:ext>
            </a:extLst>
          </p:cNvPr>
          <p:cNvSpPr txBox="1"/>
          <p:nvPr/>
        </p:nvSpPr>
        <p:spPr>
          <a:xfrm>
            <a:off x="1849014" y="3109788"/>
            <a:ext cx="157427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7 Day Window</a:t>
            </a:r>
          </a:p>
        </p:txBody>
      </p:sp>
      <p:pic>
        <p:nvPicPr>
          <p:cNvPr id="8" name="Picture 7" descr="Qr code&#10;&#10;Description automatically generated">
            <a:extLst>
              <a:ext uri="{FF2B5EF4-FFF2-40B4-BE49-F238E27FC236}">
                <a16:creationId xmlns:a16="http://schemas.microsoft.com/office/drawing/2014/main" id="{BBE43B7B-E2A4-4E8B-80D1-9A6D44AD2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547" y="1970409"/>
            <a:ext cx="1400128" cy="1228499"/>
          </a:xfrm>
          <a:prstGeom prst="rect">
            <a:avLst/>
          </a:prstGeom>
        </p:spPr>
      </p:pic>
      <p:sp>
        <p:nvSpPr>
          <p:cNvPr id="9" name="TextBox 8">
            <a:extLst>
              <a:ext uri="{FF2B5EF4-FFF2-40B4-BE49-F238E27FC236}">
                <a16:creationId xmlns:a16="http://schemas.microsoft.com/office/drawing/2014/main" id="{1A615752-3394-42D7-BBAD-8FF3800DC82F}"/>
              </a:ext>
            </a:extLst>
          </p:cNvPr>
          <p:cNvSpPr txBox="1"/>
          <p:nvPr/>
        </p:nvSpPr>
        <p:spPr>
          <a:xfrm>
            <a:off x="5138523" y="3127702"/>
            <a:ext cx="188224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Customer Survey</a:t>
            </a:r>
          </a:p>
        </p:txBody>
      </p:sp>
      <p:pic>
        <p:nvPicPr>
          <p:cNvPr id="11" name="Picture 10" descr="Qr code&#10;&#10;Description automatically generated">
            <a:extLst>
              <a:ext uri="{FF2B5EF4-FFF2-40B4-BE49-F238E27FC236}">
                <a16:creationId xmlns:a16="http://schemas.microsoft.com/office/drawing/2014/main" id="{F7E2BFEF-F436-4480-99EA-8AD0CFE57D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0658" y="1956846"/>
            <a:ext cx="1380548" cy="1224260"/>
          </a:xfrm>
          <a:prstGeom prst="rect">
            <a:avLst/>
          </a:prstGeom>
        </p:spPr>
      </p:pic>
      <p:sp>
        <p:nvSpPr>
          <p:cNvPr id="12" name="TextBox 11">
            <a:extLst>
              <a:ext uri="{FF2B5EF4-FFF2-40B4-BE49-F238E27FC236}">
                <a16:creationId xmlns:a16="http://schemas.microsoft.com/office/drawing/2014/main" id="{991C8282-4B1C-49EC-BF8A-4E9A4ECE240E}"/>
              </a:ext>
            </a:extLst>
          </p:cNvPr>
          <p:cNvSpPr txBox="1"/>
          <p:nvPr/>
        </p:nvSpPr>
        <p:spPr>
          <a:xfrm>
            <a:off x="3617780" y="3119241"/>
            <a:ext cx="14001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It’s My Move</a:t>
            </a:r>
          </a:p>
        </p:txBody>
      </p:sp>
      <p:pic>
        <p:nvPicPr>
          <p:cNvPr id="14" name="Picture 13" descr="Qr code&#10;&#10;Description automatically generated">
            <a:extLst>
              <a:ext uri="{FF2B5EF4-FFF2-40B4-BE49-F238E27FC236}">
                <a16:creationId xmlns:a16="http://schemas.microsoft.com/office/drawing/2014/main" id="{CB5FDD64-4EB9-474E-8DD2-0CA0EA75AA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6200" y="1970409"/>
            <a:ext cx="1303501" cy="1206619"/>
          </a:xfrm>
          <a:prstGeom prst="rect">
            <a:avLst/>
          </a:prstGeom>
        </p:spPr>
      </p:pic>
      <p:sp>
        <p:nvSpPr>
          <p:cNvPr id="15" name="TextBox 14">
            <a:extLst>
              <a:ext uri="{FF2B5EF4-FFF2-40B4-BE49-F238E27FC236}">
                <a16:creationId xmlns:a16="http://schemas.microsoft.com/office/drawing/2014/main" id="{BF8669FC-4C22-46D0-A5C4-EDEA24A96695}"/>
              </a:ext>
            </a:extLst>
          </p:cNvPr>
          <p:cNvSpPr txBox="1"/>
          <p:nvPr/>
        </p:nvSpPr>
        <p:spPr>
          <a:xfrm>
            <a:off x="7062148" y="3146458"/>
            <a:ext cx="160973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POV Shipment</a:t>
            </a:r>
          </a:p>
        </p:txBody>
      </p:sp>
      <p:pic>
        <p:nvPicPr>
          <p:cNvPr id="20" name="Picture 19" descr="Qr code&#10;&#10;Description automatically generated">
            <a:extLst>
              <a:ext uri="{FF2B5EF4-FFF2-40B4-BE49-F238E27FC236}">
                <a16:creationId xmlns:a16="http://schemas.microsoft.com/office/drawing/2014/main" id="{33A21047-3B6A-47DC-A5D9-04FC4CDCBD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794" y="1961970"/>
            <a:ext cx="1351600" cy="1244894"/>
          </a:xfrm>
          <a:prstGeom prst="rect">
            <a:avLst/>
          </a:prstGeom>
        </p:spPr>
      </p:pic>
      <p:sp>
        <p:nvSpPr>
          <p:cNvPr id="21" name="TextBox 20">
            <a:extLst>
              <a:ext uri="{FF2B5EF4-FFF2-40B4-BE49-F238E27FC236}">
                <a16:creationId xmlns:a16="http://schemas.microsoft.com/office/drawing/2014/main" id="{0B31F64A-A0FE-4623-AC83-C4B137FD1C48}"/>
              </a:ext>
            </a:extLst>
          </p:cNvPr>
          <p:cNvSpPr txBox="1"/>
          <p:nvPr/>
        </p:nvSpPr>
        <p:spPr>
          <a:xfrm>
            <a:off x="9271879" y="3183793"/>
            <a:ext cx="62869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PPM</a:t>
            </a:r>
          </a:p>
        </p:txBody>
      </p:sp>
      <p:pic>
        <p:nvPicPr>
          <p:cNvPr id="23" name="Picture 22" descr="Qr code&#10;&#10;Description automatically generated">
            <a:extLst>
              <a:ext uri="{FF2B5EF4-FFF2-40B4-BE49-F238E27FC236}">
                <a16:creationId xmlns:a16="http://schemas.microsoft.com/office/drawing/2014/main" id="{3C4010BC-355D-4A15-8650-BECF0A2AEC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1900" y="4298596"/>
            <a:ext cx="1335685" cy="1237077"/>
          </a:xfrm>
          <a:prstGeom prst="rect">
            <a:avLst/>
          </a:prstGeom>
        </p:spPr>
      </p:pic>
      <p:sp>
        <p:nvSpPr>
          <p:cNvPr id="24" name="TextBox 23">
            <a:extLst>
              <a:ext uri="{FF2B5EF4-FFF2-40B4-BE49-F238E27FC236}">
                <a16:creationId xmlns:a16="http://schemas.microsoft.com/office/drawing/2014/main" id="{C45162F3-E9F4-4B81-99BB-26020CBB2CA3}"/>
              </a:ext>
            </a:extLst>
          </p:cNvPr>
          <p:cNvSpPr txBox="1"/>
          <p:nvPr/>
        </p:nvSpPr>
        <p:spPr>
          <a:xfrm flipH="1">
            <a:off x="1709136" y="5476302"/>
            <a:ext cx="17700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Inconvenience Claims</a:t>
            </a:r>
          </a:p>
        </p:txBody>
      </p:sp>
      <p:pic>
        <p:nvPicPr>
          <p:cNvPr id="26" name="Picture 25" descr="Qr code&#10;&#10;Description automatically generated">
            <a:extLst>
              <a:ext uri="{FF2B5EF4-FFF2-40B4-BE49-F238E27FC236}">
                <a16:creationId xmlns:a16="http://schemas.microsoft.com/office/drawing/2014/main" id="{F58076AA-84ED-40D9-B68E-82AC638971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9328" y="4329328"/>
            <a:ext cx="1324663" cy="1209859"/>
          </a:xfrm>
          <a:prstGeom prst="rect">
            <a:avLst/>
          </a:prstGeom>
        </p:spPr>
      </p:pic>
      <p:sp>
        <p:nvSpPr>
          <p:cNvPr id="27" name="TextBox 26">
            <a:extLst>
              <a:ext uri="{FF2B5EF4-FFF2-40B4-BE49-F238E27FC236}">
                <a16:creationId xmlns:a16="http://schemas.microsoft.com/office/drawing/2014/main" id="{C13A4D0C-57F9-4923-A2F7-7FC799FA6297}"/>
              </a:ext>
            </a:extLst>
          </p:cNvPr>
          <p:cNvSpPr txBox="1"/>
          <p:nvPr/>
        </p:nvSpPr>
        <p:spPr>
          <a:xfrm>
            <a:off x="3880392" y="5534371"/>
            <a:ext cx="8579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Claims</a:t>
            </a:r>
          </a:p>
        </p:txBody>
      </p:sp>
      <p:pic>
        <p:nvPicPr>
          <p:cNvPr id="29" name="Picture 28" descr="Qr code&#10;&#10;Description automatically generated">
            <a:extLst>
              <a:ext uri="{FF2B5EF4-FFF2-40B4-BE49-F238E27FC236}">
                <a16:creationId xmlns:a16="http://schemas.microsoft.com/office/drawing/2014/main" id="{D3F5C5F8-8127-458F-83DC-9139DED910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52080" y="4328599"/>
            <a:ext cx="1327374" cy="1237077"/>
          </a:xfrm>
          <a:prstGeom prst="rect">
            <a:avLst/>
          </a:prstGeom>
        </p:spPr>
      </p:pic>
      <p:sp>
        <p:nvSpPr>
          <p:cNvPr id="30" name="TextBox 29">
            <a:extLst>
              <a:ext uri="{FF2B5EF4-FFF2-40B4-BE49-F238E27FC236}">
                <a16:creationId xmlns:a16="http://schemas.microsoft.com/office/drawing/2014/main" id="{24B66542-693C-491C-A0F7-95CE64C06229}"/>
              </a:ext>
            </a:extLst>
          </p:cNvPr>
          <p:cNvSpPr txBox="1"/>
          <p:nvPr/>
        </p:nvSpPr>
        <p:spPr>
          <a:xfrm>
            <a:off x="7142357" y="5522137"/>
            <a:ext cx="135966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Gypsy Moth</a:t>
            </a:r>
          </a:p>
        </p:txBody>
      </p:sp>
      <p:pic>
        <p:nvPicPr>
          <p:cNvPr id="467968" name="Picture 467967" descr="Qr code&#10;&#10;Description automatically generated">
            <a:extLst>
              <a:ext uri="{FF2B5EF4-FFF2-40B4-BE49-F238E27FC236}">
                <a16:creationId xmlns:a16="http://schemas.microsoft.com/office/drawing/2014/main" id="{35AF235C-1B47-4D3B-84DF-F9C4C7CB699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94184" y="4326824"/>
            <a:ext cx="1352476" cy="1196421"/>
          </a:xfrm>
          <a:prstGeom prst="rect">
            <a:avLst/>
          </a:prstGeom>
        </p:spPr>
      </p:pic>
      <p:sp>
        <p:nvSpPr>
          <p:cNvPr id="467969" name="TextBox 467968">
            <a:extLst>
              <a:ext uri="{FF2B5EF4-FFF2-40B4-BE49-F238E27FC236}">
                <a16:creationId xmlns:a16="http://schemas.microsoft.com/office/drawing/2014/main" id="{F9DEAC30-865F-4203-98AD-9E9ABAA588F3}"/>
              </a:ext>
            </a:extLst>
          </p:cNvPr>
          <p:cNvSpPr txBox="1"/>
          <p:nvPr/>
        </p:nvSpPr>
        <p:spPr>
          <a:xfrm>
            <a:off x="9248050" y="5526811"/>
            <a:ext cx="66396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Mold</a:t>
            </a:r>
          </a:p>
        </p:txBody>
      </p:sp>
      <p:sp>
        <p:nvSpPr>
          <p:cNvPr id="467973" name="TextBox 467972">
            <a:extLst>
              <a:ext uri="{FF2B5EF4-FFF2-40B4-BE49-F238E27FC236}">
                <a16:creationId xmlns:a16="http://schemas.microsoft.com/office/drawing/2014/main" id="{2873A19A-4061-4E41-81AB-B68718D8AEC8}"/>
              </a:ext>
            </a:extLst>
          </p:cNvPr>
          <p:cNvSpPr txBox="1"/>
          <p:nvPr/>
        </p:nvSpPr>
        <p:spPr>
          <a:xfrm>
            <a:off x="5187293" y="5531678"/>
            <a:ext cx="186301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Lithium Batteries</a:t>
            </a:r>
          </a:p>
        </p:txBody>
      </p:sp>
      <p:pic>
        <p:nvPicPr>
          <p:cNvPr id="467976" name="Picture 467975" descr="A picture containing text, sign&#10;&#10;Description automatically generated">
            <a:extLst>
              <a:ext uri="{FF2B5EF4-FFF2-40B4-BE49-F238E27FC236}">
                <a16:creationId xmlns:a16="http://schemas.microsoft.com/office/drawing/2014/main" id="{7BF8AB95-1F40-4A95-9B68-285F06E3F6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36072" y="3425255"/>
            <a:ext cx="514285" cy="489795"/>
          </a:xfrm>
          <a:prstGeom prst="rect">
            <a:avLst/>
          </a:prstGeom>
        </p:spPr>
      </p:pic>
      <p:pic>
        <p:nvPicPr>
          <p:cNvPr id="467978" name="Picture 467977">
            <a:extLst>
              <a:ext uri="{FF2B5EF4-FFF2-40B4-BE49-F238E27FC236}">
                <a16:creationId xmlns:a16="http://schemas.microsoft.com/office/drawing/2014/main" id="{6122DB46-8324-4290-9C32-83D3299D78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79684" y="3445074"/>
            <a:ext cx="476316" cy="438211"/>
          </a:xfrm>
          <a:prstGeom prst="rect">
            <a:avLst/>
          </a:prstGeom>
        </p:spPr>
      </p:pic>
      <p:pic>
        <p:nvPicPr>
          <p:cNvPr id="467980" name="Picture 467979" descr="A close-up of some dice&#10;&#10;Description automatically generated with low confidence">
            <a:extLst>
              <a:ext uri="{FF2B5EF4-FFF2-40B4-BE49-F238E27FC236}">
                <a16:creationId xmlns:a16="http://schemas.microsoft.com/office/drawing/2014/main" id="{859A0A89-1E3D-455E-BD31-A6D1FB34C5B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20140" y="3397809"/>
            <a:ext cx="752580" cy="552527"/>
          </a:xfrm>
          <a:prstGeom prst="rect">
            <a:avLst/>
          </a:prstGeom>
        </p:spPr>
      </p:pic>
      <p:pic>
        <p:nvPicPr>
          <p:cNvPr id="467982" name="Picture 467981" descr="A red plastic toy&#10;&#10;Description automatically generated with low confidence">
            <a:extLst>
              <a:ext uri="{FF2B5EF4-FFF2-40B4-BE49-F238E27FC236}">
                <a16:creationId xmlns:a16="http://schemas.microsoft.com/office/drawing/2014/main" id="{ABBE9361-D534-4B2D-B0F5-835BB4352E6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83980" y="3418271"/>
            <a:ext cx="876422" cy="485843"/>
          </a:xfrm>
          <a:prstGeom prst="rect">
            <a:avLst/>
          </a:prstGeom>
        </p:spPr>
      </p:pic>
      <p:pic>
        <p:nvPicPr>
          <p:cNvPr id="467984" name="Picture 467983">
            <a:extLst>
              <a:ext uri="{FF2B5EF4-FFF2-40B4-BE49-F238E27FC236}">
                <a16:creationId xmlns:a16="http://schemas.microsoft.com/office/drawing/2014/main" id="{A28D90C3-25A4-44F1-B041-01F66218C40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24254" y="3508406"/>
            <a:ext cx="523948" cy="362001"/>
          </a:xfrm>
          <a:prstGeom prst="rect">
            <a:avLst/>
          </a:prstGeom>
        </p:spPr>
      </p:pic>
      <p:pic>
        <p:nvPicPr>
          <p:cNvPr id="467986" name="Picture 467985">
            <a:extLst>
              <a:ext uri="{FF2B5EF4-FFF2-40B4-BE49-F238E27FC236}">
                <a16:creationId xmlns:a16="http://schemas.microsoft.com/office/drawing/2014/main" id="{894BCB0C-E7B4-44FD-826F-87E46123D2E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56346" y="5997038"/>
            <a:ext cx="466790" cy="428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7988" name="Picture 467987" descr="A close-up of a television&#10;&#10;Description automatically generated with low confidence">
            <a:extLst>
              <a:ext uri="{FF2B5EF4-FFF2-40B4-BE49-F238E27FC236}">
                <a16:creationId xmlns:a16="http://schemas.microsoft.com/office/drawing/2014/main" id="{0E7121B6-393F-4DF7-98B9-5344EF1C600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71554" y="5851877"/>
            <a:ext cx="514422" cy="485843"/>
          </a:xfrm>
          <a:prstGeom prst="rect">
            <a:avLst/>
          </a:prstGeom>
        </p:spPr>
      </p:pic>
      <p:pic>
        <p:nvPicPr>
          <p:cNvPr id="467990" name="Picture 467989">
            <a:extLst>
              <a:ext uri="{FF2B5EF4-FFF2-40B4-BE49-F238E27FC236}">
                <a16:creationId xmlns:a16="http://schemas.microsoft.com/office/drawing/2014/main" id="{44E1CF42-5E74-4E0F-8F70-513977B10FC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57384" y="5902454"/>
            <a:ext cx="819264" cy="466790"/>
          </a:xfrm>
          <a:prstGeom prst="rect">
            <a:avLst/>
          </a:prstGeom>
        </p:spPr>
      </p:pic>
      <p:pic>
        <p:nvPicPr>
          <p:cNvPr id="467992" name="Picture 467991" descr="Map&#10;&#10;Description automatically generated">
            <a:extLst>
              <a:ext uri="{FF2B5EF4-FFF2-40B4-BE49-F238E27FC236}">
                <a16:creationId xmlns:a16="http://schemas.microsoft.com/office/drawing/2014/main" id="{B14F1BF7-8B8E-4920-8636-8892E3C66FB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11706" y="5877322"/>
            <a:ext cx="523948" cy="514422"/>
          </a:xfrm>
          <a:prstGeom prst="rect">
            <a:avLst/>
          </a:prstGeom>
        </p:spPr>
      </p:pic>
      <p:sp>
        <p:nvSpPr>
          <p:cNvPr id="467993" name="Rectangle 467992">
            <a:extLst>
              <a:ext uri="{FF2B5EF4-FFF2-40B4-BE49-F238E27FC236}">
                <a16:creationId xmlns:a16="http://schemas.microsoft.com/office/drawing/2014/main" id="{EDE9D5BB-EA2C-45D8-8DB3-A171226ABDF5}"/>
              </a:ext>
            </a:extLst>
          </p:cNvPr>
          <p:cNvSpPr/>
          <p:nvPr/>
        </p:nvSpPr>
        <p:spPr bwMode="auto">
          <a:xfrm>
            <a:off x="1849014" y="4053367"/>
            <a:ext cx="8497015" cy="53048"/>
          </a:xfrm>
          <a:prstGeom prst="rect">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7" name="Picture 6" descr="Qr code&#10;&#10;Description automatically generated">
            <a:extLst>
              <a:ext uri="{FF2B5EF4-FFF2-40B4-BE49-F238E27FC236}">
                <a16:creationId xmlns:a16="http://schemas.microsoft.com/office/drawing/2014/main" id="{087752A6-2C31-DABC-2EF2-EE0C131D7392}"/>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9543" t="9749" r="9488" b="9460"/>
          <a:stretch/>
        </p:blipFill>
        <p:spPr>
          <a:xfrm flipH="1">
            <a:off x="5546291" y="4356201"/>
            <a:ext cx="1180756" cy="117817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FDCBE78B-6783-63A3-BE70-AD099DA2E24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860310" y="5823298"/>
            <a:ext cx="490270" cy="582339"/>
          </a:xfrm>
          <a:prstGeom prst="rect">
            <a:avLst/>
          </a:prstGeom>
        </p:spPr>
      </p:pic>
    </p:spTree>
    <p:extLst>
      <p:ext uri="{BB962C8B-B14F-4D97-AF65-F5344CB8AC3E}">
        <p14:creationId xmlns:p14="http://schemas.microsoft.com/office/powerpoint/2010/main" val="3015777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extBox 4"/>
          <p:cNvSpPr txBox="1">
            <a:spLocks noChangeArrowheads="1"/>
          </p:cNvSpPr>
          <p:nvPr/>
        </p:nvSpPr>
        <p:spPr bwMode="auto">
          <a:xfrm>
            <a:off x="1909481" y="1230780"/>
            <a:ext cx="8373036"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151C77"/>
              </a:buClr>
              <a:buSzPct val="120000"/>
              <a:buFont typeface="Wingdings" pitchFamily="2" charset="2"/>
              <a:buChar char="§"/>
              <a:defRPr sz="2400" b="1">
                <a:solidFill>
                  <a:srgbClr val="151C77"/>
                </a:solidFill>
                <a:latin typeface="Arial" charset="0"/>
              </a:defRPr>
            </a:lvl1pPr>
            <a:lvl2pPr marL="742950" indent="-285750" eaLnBrk="0" hangingPunct="0">
              <a:spcBef>
                <a:spcPct val="20000"/>
              </a:spcBef>
              <a:buClr>
                <a:srgbClr val="151C77"/>
              </a:buClr>
              <a:buSzPct val="120000"/>
              <a:buFont typeface="Wingdings" pitchFamily="2" charset="2"/>
              <a:buChar char="§"/>
              <a:defRPr sz="2200" b="1">
                <a:solidFill>
                  <a:srgbClr val="151C77"/>
                </a:solidFill>
                <a:latin typeface="Arial" charset="0"/>
              </a:defRPr>
            </a:lvl2pPr>
            <a:lvl3pPr marL="1143000" indent="-228600" eaLnBrk="0" hangingPunct="0">
              <a:spcBef>
                <a:spcPct val="20000"/>
              </a:spcBef>
              <a:buClr>
                <a:srgbClr val="151C77"/>
              </a:buClr>
              <a:buSzPct val="120000"/>
              <a:buFont typeface="Wingdings" pitchFamily="2" charset="2"/>
              <a:buChar char="§"/>
              <a:defRPr b="1">
                <a:solidFill>
                  <a:srgbClr val="151C77"/>
                </a:solidFill>
                <a:latin typeface="Arial" charset="0"/>
              </a:defRPr>
            </a:lvl3pPr>
            <a:lvl4pPr marL="16002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2400" b="1" i="0" u="sng" strike="noStrike" kern="1200" cap="none" spc="0" normalizeH="0" baseline="0" noProof="0" dirty="0">
                <a:ln>
                  <a:noFill/>
                </a:ln>
                <a:solidFill>
                  <a:srgbClr val="002060"/>
                </a:solidFill>
                <a:effectLst/>
                <a:uLnTx/>
                <a:uFillTx/>
                <a:latin typeface="Arial" charset="0"/>
                <a:ea typeface="+mn-ea"/>
                <a:cs typeface="+mn-cs"/>
              </a:rPr>
              <a:t>Contact Information:</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2200" b="1" i="0" u="none" strike="noStrike" kern="1200" cap="none" spc="0" normalizeH="0" baseline="0" noProof="0" dirty="0">
                <a:ln>
                  <a:noFill/>
                </a:ln>
                <a:solidFill>
                  <a:srgbClr val="002060"/>
                </a:solidFill>
                <a:effectLst/>
                <a:uLnTx/>
                <a:uFillTx/>
                <a:latin typeface="Arial" charset="0"/>
                <a:ea typeface="+mn-ea"/>
                <a:cs typeface="+mn-cs"/>
              </a:rPr>
              <a:t>Email:</a:t>
            </a:r>
            <a:r>
              <a:rPr kumimoji="0" lang="en-US" altLang="en-US" sz="2200" b="0" i="0" u="none" strike="noStrike" kern="1200" cap="none" spc="0" normalizeH="0" baseline="0" noProof="0" dirty="0">
                <a:ln>
                  <a:noFill/>
                </a:ln>
                <a:solidFill>
                  <a:srgbClr val="002060"/>
                </a:solidFill>
                <a:effectLst/>
                <a:uLnTx/>
                <a:uFillTx/>
                <a:latin typeface="Arial" charset="0"/>
                <a:ea typeface="+mn-ea"/>
                <a:cs typeface="+mn-cs"/>
              </a:rPr>
              <a:t> </a:t>
            </a:r>
            <a:r>
              <a:rPr kumimoji="0" lang="en-US" altLang="en-US" sz="2200" b="0" i="0" u="none" strike="noStrike" kern="1200" cap="none" spc="0" normalizeH="0" baseline="0" noProof="0" dirty="0">
                <a:ln>
                  <a:noFill/>
                </a:ln>
                <a:solidFill>
                  <a:srgbClr val="002060"/>
                </a:solidFill>
                <a:effectLst/>
                <a:uLnTx/>
                <a:uFillTx/>
                <a:latin typeface="Arial" charset="0"/>
                <a:ea typeface="+mn-ea"/>
                <a:cs typeface="+mn-cs"/>
                <a:hlinkClick r:id="rId3"/>
              </a:rPr>
              <a:t>52LRS.LGRDF.PersonalProperty@us.af.mil</a:t>
            </a:r>
            <a:endParaRPr kumimoji="0" lang="en-US" altLang="en-US" sz="22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2200" b="1" i="0" u="none" strike="noStrike" kern="1200" cap="none" spc="0" normalizeH="0" baseline="0" noProof="0" dirty="0">
                <a:ln>
                  <a:noFill/>
                </a:ln>
                <a:solidFill>
                  <a:srgbClr val="002060"/>
                </a:solidFill>
                <a:effectLst/>
                <a:uLnTx/>
                <a:uFillTx/>
                <a:latin typeface="Arial" charset="0"/>
                <a:ea typeface="+mn-ea"/>
                <a:cs typeface="+mn-cs"/>
              </a:rPr>
              <a:t>DSN:</a:t>
            </a:r>
            <a:r>
              <a:rPr kumimoji="0" lang="en-US" altLang="en-US" sz="2200" b="0" i="0" u="none" strike="noStrike" kern="1200" cap="none" spc="0" normalizeH="0" baseline="0" noProof="0" dirty="0">
                <a:ln>
                  <a:noFill/>
                </a:ln>
                <a:solidFill>
                  <a:srgbClr val="002060"/>
                </a:solidFill>
                <a:effectLst/>
                <a:uLnTx/>
                <a:uFillTx/>
                <a:latin typeface="Arial" charset="0"/>
                <a:ea typeface="+mn-ea"/>
                <a:cs typeface="+mn-cs"/>
              </a:rPr>
              <a:t> 314-452-6065 / 6068</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2200" b="1" i="0" u="none" strike="noStrike" kern="1200" cap="none" spc="0" normalizeH="0" baseline="0" noProof="0" dirty="0">
                <a:ln>
                  <a:noFill/>
                </a:ln>
                <a:solidFill>
                  <a:srgbClr val="002060"/>
                </a:solidFill>
                <a:effectLst/>
                <a:uLnTx/>
                <a:uFillTx/>
                <a:latin typeface="Arial" charset="0"/>
                <a:ea typeface="+mn-ea"/>
                <a:cs typeface="+mn-cs"/>
              </a:rPr>
              <a:t>Commercial:</a:t>
            </a:r>
            <a:r>
              <a:rPr kumimoji="0" lang="en-US" altLang="en-US" sz="2200" b="0" i="0" u="none" strike="noStrike" kern="1200" cap="none" spc="0" normalizeH="0" baseline="0" noProof="0" dirty="0">
                <a:ln>
                  <a:noFill/>
                </a:ln>
                <a:solidFill>
                  <a:srgbClr val="002060"/>
                </a:solidFill>
                <a:effectLst/>
                <a:uLnTx/>
                <a:uFillTx/>
                <a:latin typeface="Arial" charset="0"/>
                <a:ea typeface="+mn-ea"/>
                <a:cs typeface="+mn-cs"/>
              </a:rPr>
              <a:t> +49 6565-61-6068 / 6065</a:t>
            </a: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12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2200" b="1" i="0" u="sng" strike="noStrike" kern="1200" cap="none" spc="0" normalizeH="0" baseline="0" noProof="0" dirty="0">
                <a:ln>
                  <a:noFill/>
                </a:ln>
                <a:solidFill>
                  <a:srgbClr val="002060"/>
                </a:solidFill>
                <a:effectLst/>
                <a:uLnTx/>
                <a:uFillTx/>
                <a:latin typeface="Arial" charset="0"/>
                <a:ea typeface="+mn-ea"/>
                <a:cs typeface="+mn-cs"/>
              </a:rPr>
              <a:t>NOTE:</a:t>
            </a:r>
            <a:r>
              <a:rPr kumimoji="0" lang="en-US" altLang="en-US" sz="2200" b="1" i="0" u="none" strike="noStrike" kern="1200" cap="none" spc="0" normalizeH="0" baseline="0" noProof="0" dirty="0">
                <a:ln>
                  <a:noFill/>
                </a:ln>
                <a:solidFill>
                  <a:srgbClr val="002060"/>
                </a:solidFill>
                <a:effectLst/>
                <a:uLnTx/>
                <a:uFillTx/>
                <a:latin typeface="Arial" charset="0"/>
                <a:ea typeface="+mn-ea"/>
                <a:cs typeface="+mn-cs"/>
              </a:rPr>
              <a:t> Our office is CLOSED for all U.S. Federal Holidays, USAFE Family Days, and the 3</a:t>
            </a:r>
            <a:r>
              <a:rPr kumimoji="0" lang="en-US" altLang="en-US" sz="2200" b="1" i="0" u="none" strike="noStrike" kern="1200" cap="none" spc="0" normalizeH="0" baseline="30000" noProof="0" dirty="0">
                <a:ln>
                  <a:noFill/>
                </a:ln>
                <a:solidFill>
                  <a:srgbClr val="002060"/>
                </a:solidFill>
                <a:effectLst/>
                <a:uLnTx/>
                <a:uFillTx/>
                <a:latin typeface="Arial" charset="0"/>
                <a:ea typeface="+mn-ea"/>
                <a:cs typeface="+mn-cs"/>
              </a:rPr>
              <a:t>rd</a:t>
            </a:r>
            <a:r>
              <a:rPr kumimoji="0" lang="en-US" altLang="en-US" sz="2200" b="1" i="0" u="none" strike="noStrike" kern="1200" cap="none" spc="0" normalizeH="0" baseline="0" noProof="0" dirty="0">
                <a:ln>
                  <a:noFill/>
                </a:ln>
                <a:solidFill>
                  <a:srgbClr val="002060"/>
                </a:solidFill>
                <a:effectLst/>
                <a:uLnTx/>
                <a:uFillTx/>
                <a:latin typeface="Arial" charset="0"/>
                <a:ea typeface="+mn-ea"/>
                <a:cs typeface="+mn-cs"/>
              </a:rPr>
              <a:t> Wednesday of each month for training. </a:t>
            </a: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1200" b="1"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20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2400" b="1" i="0" u="sng"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2000" b="1" i="0" u="sng"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2000" b="1" i="0" u="sng"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24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2" name="Title 1"/>
          <p:cNvSpPr>
            <a:spLocks noGrp="1"/>
          </p:cNvSpPr>
          <p:nvPr>
            <p:ph type="title" idx="4294967295"/>
          </p:nvPr>
        </p:nvSpPr>
        <p:spPr>
          <a:xfrm>
            <a:off x="3886200" y="76200"/>
            <a:ext cx="6781800" cy="1143000"/>
          </a:xfrm>
        </p:spPr>
        <p:txBody>
          <a:bodyPr/>
          <a:lstStyle/>
          <a:p>
            <a:r>
              <a:rPr lang="en-US" dirty="0"/>
              <a:t>       </a:t>
            </a:r>
          </a:p>
        </p:txBody>
      </p:sp>
      <p:sp>
        <p:nvSpPr>
          <p:cNvPr id="3" name="TextBox 2"/>
          <p:cNvSpPr txBox="1"/>
          <p:nvPr/>
        </p:nvSpPr>
        <p:spPr>
          <a:xfrm>
            <a:off x="2796887" y="96983"/>
            <a:ext cx="6598227"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a:ea typeface="+mn-ea"/>
                <a:cs typeface="+mn-cs"/>
              </a:rPr>
              <a:t>PERSONAL PROPERTY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Traffic Management Office (TMO)</a:t>
            </a:r>
          </a:p>
        </p:txBody>
      </p:sp>
      <p:pic>
        <p:nvPicPr>
          <p:cNvPr id="9" name="Picture 8" descr="Qr code&#10;&#10;Description automatically generated">
            <a:extLst>
              <a:ext uri="{FF2B5EF4-FFF2-40B4-BE49-F238E27FC236}">
                <a16:creationId xmlns:a16="http://schemas.microsoft.com/office/drawing/2014/main" id="{5ED50A42-B1D4-4B74-9D57-A38C7967DBF3}"/>
              </a:ext>
            </a:extLst>
          </p:cNvPr>
          <p:cNvPicPr>
            <a:picLocks noChangeAspect="1"/>
          </p:cNvPicPr>
          <p:nvPr/>
        </p:nvPicPr>
        <p:blipFill rotWithShape="1">
          <a:blip r:embed="rId4">
            <a:extLst>
              <a:ext uri="{28A0092B-C50C-407E-A947-70E740481C1C}">
                <a14:useLocalDpi xmlns:a14="http://schemas.microsoft.com/office/drawing/2010/main" val="0"/>
              </a:ext>
            </a:extLst>
          </a:blip>
          <a:srcRect l="10504" t="11128" r="11216" b="10592"/>
          <a:stretch/>
        </p:blipFill>
        <p:spPr>
          <a:xfrm>
            <a:off x="3344720" y="3880478"/>
            <a:ext cx="2455089" cy="2457299"/>
          </a:xfrm>
          <a:prstGeom prst="rect">
            <a:avLst/>
          </a:prstGeom>
        </p:spPr>
      </p:pic>
      <p:sp>
        <p:nvSpPr>
          <p:cNvPr id="10" name="TextBox 9">
            <a:extLst>
              <a:ext uri="{FF2B5EF4-FFF2-40B4-BE49-F238E27FC236}">
                <a16:creationId xmlns:a16="http://schemas.microsoft.com/office/drawing/2014/main" id="{1CDB4032-E73C-413A-B8F7-78613BF04BD2}"/>
              </a:ext>
            </a:extLst>
          </p:cNvPr>
          <p:cNvSpPr txBox="1"/>
          <p:nvPr/>
        </p:nvSpPr>
        <p:spPr>
          <a:xfrm>
            <a:off x="1954870" y="3835330"/>
            <a:ext cx="1454244"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Contact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Information</a:t>
            </a:r>
          </a:p>
        </p:txBody>
      </p:sp>
      <p:sp>
        <p:nvSpPr>
          <p:cNvPr id="11" name="Arrow: Right 10">
            <a:extLst>
              <a:ext uri="{FF2B5EF4-FFF2-40B4-BE49-F238E27FC236}">
                <a16:creationId xmlns:a16="http://schemas.microsoft.com/office/drawing/2014/main" id="{7EC91330-6D47-4A2D-9A21-2BF2F0AE7C71}"/>
              </a:ext>
            </a:extLst>
          </p:cNvPr>
          <p:cNvSpPr/>
          <p:nvPr/>
        </p:nvSpPr>
        <p:spPr bwMode="auto">
          <a:xfrm>
            <a:off x="2572633" y="4416376"/>
            <a:ext cx="746127" cy="414505"/>
          </a:xfrm>
          <a:prstGeom prst="rightArrow">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3" name="Picture 12" descr="Qr code&#10;&#10;Description automatically generated">
            <a:extLst>
              <a:ext uri="{FF2B5EF4-FFF2-40B4-BE49-F238E27FC236}">
                <a16:creationId xmlns:a16="http://schemas.microsoft.com/office/drawing/2014/main" id="{1DCF724A-EE2B-40A3-AF4A-978C3049453A}"/>
              </a:ext>
            </a:extLst>
          </p:cNvPr>
          <p:cNvPicPr>
            <a:picLocks noChangeAspect="1"/>
          </p:cNvPicPr>
          <p:nvPr/>
        </p:nvPicPr>
        <p:blipFill rotWithShape="1">
          <a:blip r:embed="rId5">
            <a:extLst>
              <a:ext uri="{28A0092B-C50C-407E-A947-70E740481C1C}">
                <a14:useLocalDpi xmlns:a14="http://schemas.microsoft.com/office/drawing/2010/main" val="0"/>
              </a:ext>
            </a:extLst>
          </a:blip>
          <a:srcRect l="13640" t="13262" r="12994" b="12728"/>
          <a:stretch/>
        </p:blipFill>
        <p:spPr>
          <a:xfrm>
            <a:off x="7460492" y="3848211"/>
            <a:ext cx="2455089" cy="2476685"/>
          </a:xfrm>
          <a:prstGeom prst="rect">
            <a:avLst/>
          </a:prstGeom>
        </p:spPr>
      </p:pic>
      <p:sp>
        <p:nvSpPr>
          <p:cNvPr id="14" name="TextBox 13">
            <a:extLst>
              <a:ext uri="{FF2B5EF4-FFF2-40B4-BE49-F238E27FC236}">
                <a16:creationId xmlns:a16="http://schemas.microsoft.com/office/drawing/2014/main" id="{60310422-91B8-4CEE-B244-D4CB55AAF7E8}"/>
              </a:ext>
            </a:extLst>
          </p:cNvPr>
          <p:cNvSpPr txBox="1"/>
          <p:nvPr/>
        </p:nvSpPr>
        <p:spPr>
          <a:xfrm>
            <a:off x="6349801" y="4054751"/>
            <a:ext cx="1159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Email Us</a:t>
            </a:r>
          </a:p>
        </p:txBody>
      </p:sp>
      <p:sp>
        <p:nvSpPr>
          <p:cNvPr id="16" name="Arrow: Right 15">
            <a:extLst>
              <a:ext uri="{FF2B5EF4-FFF2-40B4-BE49-F238E27FC236}">
                <a16:creationId xmlns:a16="http://schemas.microsoft.com/office/drawing/2014/main" id="{74207D8A-6D2E-4C66-9916-207BED194822}"/>
              </a:ext>
            </a:extLst>
          </p:cNvPr>
          <p:cNvSpPr/>
          <p:nvPr/>
        </p:nvSpPr>
        <p:spPr bwMode="auto">
          <a:xfrm>
            <a:off x="6653101" y="4386021"/>
            <a:ext cx="746127" cy="414505"/>
          </a:xfrm>
          <a:prstGeom prst="rightArrow">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7" name="Picture 16" descr="Icon&#10;&#10;Description automatically generated">
            <a:extLst>
              <a:ext uri="{FF2B5EF4-FFF2-40B4-BE49-F238E27FC236}">
                <a16:creationId xmlns:a16="http://schemas.microsoft.com/office/drawing/2014/main" id="{BD02A549-0B99-4C9A-BD6D-2BF76B2EBC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3774" y="4829577"/>
            <a:ext cx="762106" cy="809738"/>
          </a:xfrm>
          <a:prstGeom prst="rect">
            <a:avLst/>
          </a:prstGeom>
        </p:spPr>
      </p:pic>
      <p:pic>
        <p:nvPicPr>
          <p:cNvPr id="19" name="Picture 18" descr="Icon&#10;&#10;Description automatically generated">
            <a:extLst>
              <a:ext uri="{FF2B5EF4-FFF2-40B4-BE49-F238E27FC236}">
                <a16:creationId xmlns:a16="http://schemas.microsoft.com/office/drawing/2014/main" id="{65735C55-F7C6-4209-8A70-6907F7E0EA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8069" y="4806315"/>
            <a:ext cx="781159" cy="819264"/>
          </a:xfrm>
          <a:prstGeom prst="rect">
            <a:avLst/>
          </a:prstGeom>
        </p:spPr>
      </p:pic>
    </p:spTree>
    <p:extLst>
      <p:ext uri="{BB962C8B-B14F-4D97-AF65-F5344CB8AC3E}">
        <p14:creationId xmlns:p14="http://schemas.microsoft.com/office/powerpoint/2010/main" val="760574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3EAF-CE49-F2D5-9DC0-06600A9D99E6}"/>
              </a:ext>
            </a:extLst>
          </p:cNvPr>
          <p:cNvSpPr>
            <a:spLocks noGrp="1"/>
          </p:cNvSpPr>
          <p:nvPr>
            <p:ph type="title"/>
          </p:nvPr>
        </p:nvSpPr>
        <p:spPr>
          <a:xfrm>
            <a:off x="3217019" y="3108768"/>
            <a:ext cx="5922963" cy="1143000"/>
          </a:xfrm>
        </p:spPr>
        <p:txBody>
          <a:bodyPr/>
          <a:lstStyle/>
          <a:p>
            <a:pPr algn="ctr"/>
            <a:r>
              <a:rPr lang="en-US" dirty="0"/>
              <a:t>Questions?</a:t>
            </a:r>
          </a:p>
        </p:txBody>
      </p:sp>
      <p:sp>
        <p:nvSpPr>
          <p:cNvPr id="4" name="TextBox 3">
            <a:extLst>
              <a:ext uri="{FF2B5EF4-FFF2-40B4-BE49-F238E27FC236}">
                <a16:creationId xmlns:a16="http://schemas.microsoft.com/office/drawing/2014/main" id="{1CDA091F-D8DB-1552-04A4-1347901EAB45}"/>
              </a:ext>
            </a:extLst>
          </p:cNvPr>
          <p:cNvSpPr txBox="1"/>
          <p:nvPr/>
        </p:nvSpPr>
        <p:spPr>
          <a:xfrm>
            <a:off x="2796887" y="96983"/>
            <a:ext cx="6598227"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a:ea typeface="+mn-ea"/>
                <a:cs typeface="+mn-cs"/>
              </a:rPr>
              <a:t>PERSONAL PROPERTY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Traffic Management Office (TMO)</a:t>
            </a:r>
          </a:p>
        </p:txBody>
      </p:sp>
    </p:spTree>
    <p:extLst>
      <p:ext uri="{BB962C8B-B14F-4D97-AF65-F5344CB8AC3E}">
        <p14:creationId xmlns:p14="http://schemas.microsoft.com/office/powerpoint/2010/main" val="1008772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941" y="4909925"/>
            <a:ext cx="1739412" cy="1070407"/>
          </a:xfrm>
          <a:prstGeom prst="rect">
            <a:avLst/>
          </a:prstGeom>
        </p:spPr>
      </p:pic>
      <p:sp>
        <p:nvSpPr>
          <p:cNvPr id="2" name="Title 1"/>
          <p:cNvSpPr>
            <a:spLocks noGrp="1"/>
          </p:cNvSpPr>
          <p:nvPr>
            <p:ph type="ctrTitle"/>
          </p:nvPr>
        </p:nvSpPr>
        <p:spPr>
          <a:xfrm>
            <a:off x="1611830" y="2631179"/>
            <a:ext cx="4724400" cy="1981200"/>
          </a:xfrm>
        </p:spPr>
        <p:txBody>
          <a:bodyPr>
            <a:noAutofit/>
          </a:bodyPr>
          <a:lstStyle/>
          <a:p>
            <a:br>
              <a:rPr lang="en-US" sz="3200" b="1" dirty="0"/>
            </a:br>
            <a:br>
              <a:rPr lang="en-US" sz="1800" dirty="0"/>
            </a:br>
            <a:br>
              <a:rPr lang="en-US" sz="2400" dirty="0"/>
            </a:br>
            <a:br>
              <a:rPr lang="en-US" sz="1800" b="1" dirty="0"/>
            </a:br>
            <a:br>
              <a:rPr lang="en-US" sz="1800" b="1" dirty="0"/>
            </a:br>
            <a:br>
              <a:rPr lang="en-US" sz="2000" b="1" dirty="0"/>
            </a:br>
            <a:br>
              <a:rPr lang="en-US" sz="2400" b="1" dirty="0"/>
            </a:br>
            <a:endParaRPr lang="en-US" sz="1200" dirty="0"/>
          </a:p>
        </p:txBody>
      </p:sp>
      <p:graphicFrame>
        <p:nvGraphicFramePr>
          <p:cNvPr id="3" name="Object 2"/>
          <p:cNvGraphicFramePr>
            <a:graphicFrameLocks noChangeAspect="1"/>
          </p:cNvGraphicFramePr>
          <p:nvPr/>
        </p:nvGraphicFramePr>
        <p:xfrm>
          <a:off x="9615810" y="82551"/>
          <a:ext cx="990600" cy="1010381"/>
        </p:xfrm>
        <a:graphic>
          <a:graphicData uri="http://schemas.openxmlformats.org/presentationml/2006/ole">
            <mc:AlternateContent xmlns:mc="http://schemas.openxmlformats.org/markup-compatibility/2006">
              <mc:Choice xmlns:v="urn:schemas-microsoft-com:vml" Requires="v">
                <p:oleObj name="Photo Editor Photo" r:id="rId4" imgW="7342857" imgH="8371429" progId="">
                  <p:embed/>
                </p:oleObj>
              </mc:Choice>
              <mc:Fallback>
                <p:oleObj name="Photo Editor Photo" r:id="rId4" imgW="7342857" imgH="8371429" progId="">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5810" y="82551"/>
                        <a:ext cx="990600" cy="1010381"/>
                      </a:xfrm>
                      <a:prstGeom prst="rect">
                        <a:avLst/>
                      </a:prstGeom>
                      <a:noFill/>
                      <a:ln>
                        <a:noFill/>
                      </a:ln>
                      <a:effectLst/>
                    </p:spPr>
                  </p:pic>
                </p:oleObj>
              </mc:Fallback>
            </mc:AlternateContent>
          </a:graphicData>
        </a:graphic>
      </p:graphicFrame>
      <p:pic>
        <p:nvPicPr>
          <p:cNvPr id="4" name="Picture 18" descr="S:\52fw\external\PA\Multimedia\Graphics Templates\Shields\52 FW\3D 52FW.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4230" y="93922"/>
            <a:ext cx="963612" cy="95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97842" y="82551"/>
            <a:ext cx="707955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 52 LRS/TMO Passenger Travel Office</a:t>
            </a:r>
          </a:p>
        </p:txBody>
      </p:sp>
      <p:sp>
        <p:nvSpPr>
          <p:cNvPr id="7" name="TextBox 6"/>
          <p:cNvSpPr txBox="1"/>
          <p:nvPr/>
        </p:nvSpPr>
        <p:spPr>
          <a:xfrm>
            <a:off x="963350" y="1062062"/>
            <a:ext cx="381000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Authorized Destinations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Authorized Vehicle Port (Requires letter from VPC)</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First Port of Entry (Baltimore via AMC).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Any deviations require circuitous travel. </a:t>
            </a:r>
            <a:r>
              <a:rPr kumimoji="0" lang="en-US" sz="14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Request must be submitted to MPS 120 days prior to DEROS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kumimoji="0" lang="en-US" sz="1400" b="1" i="0" u="sng" strike="noStrike" kern="1200" cap="none" spc="0" normalizeH="0" baseline="0" noProof="0" dirty="0">
                <a:ln>
                  <a:noFill/>
                </a:ln>
                <a:solidFill>
                  <a:prstClr val="black"/>
                </a:solidFill>
                <a:effectLst/>
                <a:uLnTx/>
                <a:uFillTx/>
                <a:latin typeface="Calibri"/>
                <a:ea typeface="+mn-ea"/>
                <a:cs typeface="+mn-cs"/>
              </a:rPr>
              <a:t>Retirement Authorized Destination</a:t>
            </a: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Home of Selection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kumimoji="0" lang="en-US" sz="1400" b="1" i="0" u="sng" strike="noStrike" kern="1200" cap="none" spc="0" normalizeH="0" baseline="0" noProof="0" dirty="0">
                <a:ln>
                  <a:noFill/>
                </a:ln>
                <a:solidFill>
                  <a:prstClr val="black"/>
                </a:solidFill>
                <a:effectLst/>
                <a:uLnTx/>
                <a:uFillTx/>
                <a:latin typeface="Calibri"/>
                <a:ea typeface="+mn-ea"/>
                <a:cs typeface="+mn-cs"/>
              </a:rPr>
              <a:t>Separation Authorized Destination</a:t>
            </a: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Home of Record, Place of Enlistment or Place of Entry (unless otherwise specified on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3188069" y="5121962"/>
            <a:ext cx="573163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Calibri"/>
                <a:ea typeface="+mn-ea"/>
                <a:cs typeface="+mn-cs"/>
              </a:rPr>
              <a:t>YOU DO NOT NEED ORDERS TO MAKE RESERVATIONS!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Contact us as early as possible, especially if you have pets.</a:t>
            </a:r>
          </a:p>
        </p:txBody>
      </p:sp>
      <p:sp>
        <p:nvSpPr>
          <p:cNvPr id="10" name="TextBox 9"/>
          <p:cNvSpPr txBox="1"/>
          <p:nvPr/>
        </p:nvSpPr>
        <p:spPr>
          <a:xfrm>
            <a:off x="963350" y="4089737"/>
            <a:ext cx="3618426"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a:ea typeface="+mn-ea"/>
                <a:cs typeface="+mn-cs"/>
              </a:rPr>
              <a:t>AMC Travel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   Route: Ramstein-Baltimore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   Can only see flight availability 90 days 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   Must provide 10 day travel window/14 days for pets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7222067" y="1168400"/>
            <a:ext cx="4126752" cy="4278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Commercial Pet Info (Dog or Cat Only)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Temperature/Breed restrictions apply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sng" strike="noStrike" kern="1200" cap="none" spc="0" normalizeH="0" baseline="0" noProof="0" dirty="0">
                <a:ln>
                  <a:noFill/>
                </a:ln>
                <a:solidFill>
                  <a:prstClr val="black"/>
                </a:solidFill>
                <a:effectLst/>
                <a:uLnTx/>
                <a:uFillTx/>
                <a:latin typeface="Calibri"/>
                <a:ea typeface="+mn-ea"/>
                <a:cs typeface="+mn-cs"/>
              </a:rPr>
              <a:t>No snub nosed pets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   Depending on the airline carriers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AA: First Come, First Served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UA: Traveler has to contact airline pet program</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Lufthansa: SATO agents can arrange pet travel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SATO/TMO can provide information on other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commercial pet shipping options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AMC Pet Info (Dog or Cat only)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 pets per family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First come, First serve basis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   Weight limit 150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lbs</a:t>
            </a:r>
            <a:r>
              <a:rPr kumimoji="0" lang="en-US" sz="1400" b="0" i="0" u="none" strike="noStrike" kern="1200" cap="none" spc="0" normalizeH="0" baseline="0" noProof="0" dirty="0">
                <a:ln>
                  <a:noFill/>
                </a:ln>
                <a:solidFill>
                  <a:prstClr val="black"/>
                </a:solidFill>
                <a:effectLst/>
                <a:uLnTx/>
                <a:uFillTx/>
                <a:latin typeface="Calibri"/>
                <a:ea typeface="+mn-ea"/>
                <a:cs typeface="+mn-cs"/>
              </a:rPr>
              <a:t> ea. - including kennel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3.   In cabin kennel cannot exceed 20”Lx16”Wx8.5”H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p:cNvSpPr txBox="1"/>
          <p:nvPr/>
        </p:nvSpPr>
        <p:spPr>
          <a:xfrm>
            <a:off x="3699221" y="5784855"/>
            <a:ext cx="48768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DSN: 452-6661, Org Box: </a:t>
            </a:r>
            <a:r>
              <a:rPr kumimoji="0" lang="en-US" sz="1400" b="0" i="0" u="sng" strike="noStrike" kern="1200" cap="none" spc="0" normalizeH="0" baseline="0" noProof="0" dirty="0">
                <a:ln>
                  <a:noFill/>
                </a:ln>
                <a:solidFill>
                  <a:prstClr val="black"/>
                </a:solidFill>
                <a:effectLst/>
                <a:uLnTx/>
                <a:uFillTx/>
                <a:latin typeface="Calibri"/>
                <a:ea typeface="+mn-ea"/>
                <a:cs typeface="+mn-cs"/>
              </a:rPr>
              <a:t>52LRS.LGRDAP.PassengerTravel@us.af.mil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Open: Mon-Fri 0800-1500, Bldg 103 Rm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Calibri"/>
                <a:ea typeface="+mn-ea"/>
                <a:cs typeface="+mn-cs"/>
              </a:rPr>
              <a:t>First Thursday of every month by appointment only</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3865" y="5562600"/>
            <a:ext cx="1187690" cy="1015748"/>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3797" y="2001897"/>
            <a:ext cx="2300913" cy="1319430"/>
          </a:xfrm>
          <a:prstGeom prst="rect">
            <a:avLst/>
          </a:prstGeom>
          <a:ln>
            <a:noFill/>
          </a:ln>
          <a:effectLst>
            <a:softEdge rad="112500"/>
          </a:effectLst>
        </p:spPr>
      </p:pic>
      <p:sp>
        <p:nvSpPr>
          <p:cNvPr id="21" name="&quot;No&quot; Symbol 20"/>
          <p:cNvSpPr/>
          <p:nvPr/>
        </p:nvSpPr>
        <p:spPr>
          <a:xfrm>
            <a:off x="5073462" y="1863129"/>
            <a:ext cx="1571440" cy="1502976"/>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4683797" y="3469341"/>
            <a:ext cx="240728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Tickets will be purchased using our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CBA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No GTCs</a:t>
            </a:r>
          </a:p>
        </p:txBody>
      </p:sp>
    </p:spTree>
    <p:extLst>
      <p:ext uri="{BB962C8B-B14F-4D97-AF65-F5344CB8AC3E}">
        <p14:creationId xmlns:p14="http://schemas.microsoft.com/office/powerpoint/2010/main" val="128940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C991-B0E4-4DA8-92C6-407E645A5D39}"/>
              </a:ext>
            </a:extLst>
          </p:cNvPr>
          <p:cNvSpPr>
            <a:spLocks noGrp="1"/>
          </p:cNvSpPr>
          <p:nvPr>
            <p:ph type="title"/>
          </p:nvPr>
        </p:nvSpPr>
        <p:spPr>
          <a:xfrm>
            <a:off x="2568310" y="2728735"/>
            <a:ext cx="7055380" cy="1400530"/>
          </a:xfrm>
        </p:spPr>
        <p:txBody>
          <a:bodyPr/>
          <a:lstStyle/>
          <a:p>
            <a:pPr algn="ctr"/>
            <a:r>
              <a:rPr lang="en-US" sz="5400" b="1" dirty="0"/>
              <a:t>QUESTIONS?</a:t>
            </a:r>
          </a:p>
        </p:txBody>
      </p:sp>
    </p:spTree>
    <p:extLst>
      <p:ext uri="{BB962C8B-B14F-4D97-AF65-F5344CB8AC3E}">
        <p14:creationId xmlns:p14="http://schemas.microsoft.com/office/powerpoint/2010/main" val="163703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14" name="Content Placeholder 13">
            <a:extLst>
              <a:ext uri="{FF2B5EF4-FFF2-40B4-BE49-F238E27FC236}">
                <a16:creationId xmlns:a16="http://schemas.microsoft.com/office/drawing/2014/main" id="{AD9EFF9A-47F5-915D-B525-32925F200E6C}"/>
              </a:ext>
            </a:extLst>
          </p:cNvPr>
          <p:cNvSpPr>
            <a:spLocks noGrp="1"/>
          </p:cNvSpPr>
          <p:nvPr>
            <p:ph idx="1"/>
          </p:nvPr>
        </p:nvSpPr>
        <p:spPr>
          <a:xfrm>
            <a:off x="1871730" y="2254812"/>
            <a:ext cx="8402571" cy="4252877"/>
          </a:xfrm>
        </p:spPr>
        <p:txBody>
          <a:bodyPr/>
          <a:lstStyle/>
          <a:p>
            <a:pPr marL="0" indent="0">
              <a:buNone/>
            </a:pPr>
            <a:r>
              <a:rPr lang="en-US" sz="1600" u="sng" dirty="0">
                <a:solidFill>
                  <a:srgbClr val="FF0000"/>
                </a:solidFill>
              </a:rPr>
              <a:t>Authorized Destinations</a:t>
            </a:r>
          </a:p>
          <a:p>
            <a:pPr>
              <a:buFont typeface="Arial" panose="020B0604020202020204" pitchFamily="34" charset="0"/>
              <a:buChar char="•"/>
            </a:pPr>
            <a:r>
              <a:rPr lang="en-US" sz="1600" b="0" dirty="0">
                <a:solidFill>
                  <a:srgbClr val="002060"/>
                </a:solidFill>
                <a:latin typeface="Calibri" panose="020F0502020204030204" pitchFamily="34" charset="0"/>
              </a:rPr>
              <a:t>Authorized Vehicle Port (Requires letter from VPC)</a:t>
            </a:r>
          </a:p>
          <a:p>
            <a:pPr>
              <a:buFont typeface="Arial" panose="020B0604020202020204" pitchFamily="34" charset="0"/>
              <a:buChar char="•"/>
            </a:pPr>
            <a:r>
              <a:rPr lang="en-US" sz="1600" b="0" dirty="0">
                <a:solidFill>
                  <a:srgbClr val="002060"/>
                </a:solidFill>
                <a:latin typeface="Calibri" panose="020F0502020204030204" pitchFamily="34" charset="0"/>
              </a:rPr>
              <a:t>Ramstein-Baltimore AMC</a:t>
            </a:r>
          </a:p>
          <a:p>
            <a:pPr>
              <a:buFont typeface="Arial" panose="020B0604020202020204" pitchFamily="34" charset="0"/>
              <a:buChar char="•"/>
            </a:pPr>
            <a:r>
              <a:rPr lang="en-US" sz="1600" b="0" dirty="0">
                <a:solidFill>
                  <a:srgbClr val="002060"/>
                </a:solidFill>
                <a:latin typeface="Calibri" panose="020F0502020204030204" pitchFamily="34" charset="0"/>
              </a:rPr>
              <a:t>Any deviations require circuitous travel. </a:t>
            </a:r>
            <a:r>
              <a:rPr lang="en-US" sz="1600" b="0" u="sng" dirty="0">
                <a:solidFill>
                  <a:srgbClr val="002060"/>
                </a:solidFill>
                <a:latin typeface="Calibri" panose="020F0502020204030204" pitchFamily="34" charset="0"/>
              </a:rPr>
              <a:t>Request must be submitted to MPS 30 days prior to DEROS</a:t>
            </a:r>
          </a:p>
          <a:p>
            <a:pPr>
              <a:buFont typeface="Arial" panose="020B0604020202020204" pitchFamily="34" charset="0"/>
              <a:buChar char="•"/>
            </a:pPr>
            <a:r>
              <a:rPr lang="en-US" sz="1600" b="0" dirty="0">
                <a:solidFill>
                  <a:srgbClr val="002060"/>
                </a:solidFill>
                <a:latin typeface="Calibri" panose="020F0502020204030204" pitchFamily="34" charset="0"/>
              </a:rPr>
              <a:t>Cost Comparison to different location</a:t>
            </a:r>
            <a:endParaRPr lang="en-US" sz="1600" b="0" dirty="0">
              <a:solidFill>
                <a:srgbClr val="002060"/>
              </a:solidFill>
              <a:latin typeface="Calibri"/>
            </a:endParaRPr>
          </a:p>
          <a:p>
            <a:pPr>
              <a:buFont typeface="Arial" panose="020B0604020202020204" pitchFamily="34" charset="0"/>
              <a:buChar char="•"/>
            </a:pPr>
            <a:r>
              <a:rPr lang="en-US" sz="1600" b="0" dirty="0">
                <a:solidFill>
                  <a:srgbClr val="002060"/>
                </a:solidFill>
                <a:latin typeface="Calibri"/>
              </a:rPr>
              <a:t>* </a:t>
            </a:r>
            <a:r>
              <a:rPr lang="en-US" sz="1600" u="sng" dirty="0">
                <a:solidFill>
                  <a:srgbClr val="002060"/>
                </a:solidFill>
                <a:latin typeface="Calibri"/>
              </a:rPr>
              <a:t>Retirement Authorized Destination</a:t>
            </a:r>
            <a:r>
              <a:rPr lang="en-US" sz="1600" dirty="0">
                <a:solidFill>
                  <a:srgbClr val="002060"/>
                </a:solidFill>
                <a:latin typeface="Calibri"/>
              </a:rPr>
              <a:t>  </a:t>
            </a:r>
            <a:r>
              <a:rPr lang="en-US" sz="1600" b="0" dirty="0">
                <a:solidFill>
                  <a:srgbClr val="002060"/>
                </a:solidFill>
                <a:latin typeface="Calibri"/>
              </a:rPr>
              <a:t>Home of Selection</a:t>
            </a:r>
          </a:p>
          <a:p>
            <a:pPr>
              <a:buFont typeface="Arial" panose="020B0604020202020204" pitchFamily="34" charset="0"/>
              <a:buChar char="•"/>
            </a:pPr>
            <a:r>
              <a:rPr lang="en-US" sz="1600" dirty="0">
                <a:solidFill>
                  <a:srgbClr val="002060"/>
                </a:solidFill>
                <a:latin typeface="Calibri"/>
              </a:rPr>
              <a:t>* </a:t>
            </a:r>
            <a:r>
              <a:rPr lang="en-US" sz="1600" u="sng" dirty="0">
                <a:solidFill>
                  <a:srgbClr val="002060"/>
                </a:solidFill>
                <a:latin typeface="Calibri"/>
              </a:rPr>
              <a:t>Separation Authorized Destination</a:t>
            </a:r>
            <a:r>
              <a:rPr lang="en-US" sz="1600" dirty="0">
                <a:solidFill>
                  <a:srgbClr val="002060"/>
                </a:solidFill>
                <a:latin typeface="Calibri"/>
              </a:rPr>
              <a:t>   </a:t>
            </a:r>
            <a:r>
              <a:rPr lang="en-US" sz="1600" b="0" dirty="0">
                <a:solidFill>
                  <a:srgbClr val="002060"/>
                </a:solidFill>
                <a:latin typeface="Calibri"/>
              </a:rPr>
              <a:t>Home of Record, Place of Enlistment or Place of Entry (unless otherwise specified on orders)</a:t>
            </a:r>
          </a:p>
          <a:p>
            <a:pPr marL="0" indent="0">
              <a:buNone/>
            </a:pPr>
            <a:r>
              <a:rPr lang="en-US" sz="1600" u="sng" dirty="0">
                <a:solidFill>
                  <a:srgbClr val="FF0000"/>
                </a:solidFill>
              </a:rPr>
              <a:t>Pets</a:t>
            </a:r>
          </a:p>
          <a:p>
            <a:pPr>
              <a:buFont typeface="Arial" panose="020B0604020202020204" pitchFamily="34" charset="0"/>
              <a:buChar char="•"/>
            </a:pPr>
            <a:r>
              <a:rPr lang="en-US" sz="1600" b="0" dirty="0">
                <a:solidFill>
                  <a:srgbClr val="002060"/>
                </a:solidFill>
              </a:rPr>
              <a:t>2 pets for family</a:t>
            </a:r>
          </a:p>
          <a:p>
            <a:pPr>
              <a:buFont typeface="Arial" panose="020B0604020202020204" pitchFamily="34" charset="0"/>
              <a:buChar char="•"/>
            </a:pPr>
            <a:r>
              <a:rPr lang="en-US" sz="1600" b="0" dirty="0">
                <a:solidFill>
                  <a:srgbClr val="002060"/>
                </a:solidFill>
              </a:rPr>
              <a:t>Rotator slots are first come first serve</a:t>
            </a:r>
          </a:p>
          <a:p>
            <a:pPr>
              <a:buFont typeface="Arial" panose="020B0604020202020204" pitchFamily="34" charset="0"/>
              <a:buChar char="•"/>
            </a:pPr>
            <a:r>
              <a:rPr lang="en-US" sz="1600" b="0" dirty="0">
                <a:solidFill>
                  <a:srgbClr val="002060"/>
                </a:solidFill>
              </a:rPr>
              <a:t>Weight limit 150 lbs. including kennel</a:t>
            </a:r>
          </a:p>
          <a:p>
            <a:pPr>
              <a:buFont typeface="Arial" panose="020B0604020202020204" pitchFamily="34" charset="0"/>
              <a:buChar char="•"/>
            </a:pPr>
            <a:r>
              <a:rPr lang="en-US" sz="1600" b="0" dirty="0">
                <a:solidFill>
                  <a:srgbClr val="002060"/>
                </a:solidFill>
              </a:rPr>
              <a:t>AMC in cabin cannot exceed 20x16x8.5 inches LWH</a:t>
            </a:r>
          </a:p>
        </p:txBody>
      </p:sp>
      <p:sp>
        <p:nvSpPr>
          <p:cNvPr id="3" name="TextBox 2"/>
          <p:cNvSpPr txBox="1"/>
          <p:nvPr/>
        </p:nvSpPr>
        <p:spPr>
          <a:xfrm>
            <a:off x="2773901" y="10768"/>
            <a:ext cx="6598227"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a:ea typeface="+mn-ea"/>
                <a:cs typeface="+mn-cs"/>
              </a:rPr>
              <a:t>Passenger Travel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Traffic Management Office (TMO)</a:t>
            </a:r>
          </a:p>
        </p:txBody>
      </p:sp>
      <p:sp>
        <p:nvSpPr>
          <p:cNvPr id="10" name="Text Placeholder 4">
            <a:extLst>
              <a:ext uri="{FF2B5EF4-FFF2-40B4-BE49-F238E27FC236}">
                <a16:creationId xmlns:a16="http://schemas.microsoft.com/office/drawing/2014/main" id="{75A1F7C5-CCDD-4827-D761-56BB9C711697}"/>
              </a:ext>
            </a:extLst>
          </p:cNvPr>
          <p:cNvSpPr txBox="1">
            <a:spLocks/>
          </p:cNvSpPr>
          <p:nvPr/>
        </p:nvSpPr>
        <p:spPr bwMode="auto">
          <a:xfrm>
            <a:off x="1524000" y="1517965"/>
            <a:ext cx="8873540" cy="73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151C77"/>
              </a:buClr>
              <a:buSzPct val="120000"/>
              <a:buFont typeface="Wingdings" pitchFamily="2" charset="2"/>
              <a:buNone/>
              <a:defRPr sz="2400" b="1">
                <a:solidFill>
                  <a:srgbClr val="151C77"/>
                </a:solidFill>
                <a:latin typeface="+mn-lt"/>
                <a:ea typeface="+mn-ea"/>
                <a:cs typeface="+mn-cs"/>
              </a:defRPr>
            </a:lvl1pPr>
            <a:lvl2pPr marL="457200" indent="0" algn="l" rtl="0" eaLnBrk="0" fontAlgn="base" hangingPunct="0">
              <a:spcBef>
                <a:spcPct val="20000"/>
              </a:spcBef>
              <a:spcAft>
                <a:spcPct val="0"/>
              </a:spcAft>
              <a:buClr>
                <a:srgbClr val="151C77"/>
              </a:buClr>
              <a:buSzPct val="120000"/>
              <a:buFont typeface="Wingdings" pitchFamily="2" charset="2"/>
              <a:buNone/>
              <a:defRPr sz="2000" b="1">
                <a:solidFill>
                  <a:srgbClr val="151C77"/>
                </a:solidFill>
                <a:latin typeface="+mn-lt"/>
              </a:defRPr>
            </a:lvl2pPr>
            <a:lvl3pPr marL="914400" indent="0" algn="l" rtl="0" eaLnBrk="0" fontAlgn="base" hangingPunct="0">
              <a:spcBef>
                <a:spcPct val="20000"/>
              </a:spcBef>
              <a:spcAft>
                <a:spcPct val="0"/>
              </a:spcAft>
              <a:buClr>
                <a:srgbClr val="151C77"/>
              </a:buClr>
              <a:buSzPct val="120000"/>
              <a:buFont typeface="Wingdings" pitchFamily="2" charset="2"/>
              <a:buNone/>
              <a:defRPr sz="1800" b="1">
                <a:solidFill>
                  <a:srgbClr val="151C77"/>
                </a:solidFill>
                <a:latin typeface="+mn-lt"/>
              </a:defRPr>
            </a:lvl3pPr>
            <a:lvl4pPr marL="1371600" indent="0" algn="l" rtl="0" eaLnBrk="0" fontAlgn="base" hangingPunct="0">
              <a:spcBef>
                <a:spcPct val="20000"/>
              </a:spcBef>
              <a:spcAft>
                <a:spcPct val="0"/>
              </a:spcAft>
              <a:buClr>
                <a:srgbClr val="003399"/>
              </a:buClr>
              <a:buSzPct val="80000"/>
              <a:buFont typeface="Wingdings" pitchFamily="2" charset="2"/>
              <a:buNone/>
              <a:defRPr sz="1600" b="1">
                <a:solidFill>
                  <a:schemeClr val="tx1"/>
                </a:solidFill>
                <a:latin typeface="+mn-lt"/>
              </a:defRPr>
            </a:lvl4pPr>
            <a:lvl5pPr marL="1828800" indent="0" algn="l" rtl="0" eaLnBrk="0" fontAlgn="base" hangingPunct="0">
              <a:spcBef>
                <a:spcPct val="20000"/>
              </a:spcBef>
              <a:spcAft>
                <a:spcPct val="0"/>
              </a:spcAft>
              <a:buClr>
                <a:srgbClr val="003399"/>
              </a:buClr>
              <a:buSzPct val="80000"/>
              <a:buFont typeface="Wingdings" pitchFamily="2" charset="2"/>
              <a:buNone/>
              <a:defRPr sz="1600" b="1">
                <a:solidFill>
                  <a:schemeClr val="tx1"/>
                </a:solidFill>
                <a:latin typeface="+mn-lt"/>
              </a:defRPr>
            </a:lvl5pPr>
            <a:lvl6pPr marL="2286000" indent="0" algn="l" rtl="0" fontAlgn="base">
              <a:spcBef>
                <a:spcPct val="20000"/>
              </a:spcBef>
              <a:spcAft>
                <a:spcPct val="0"/>
              </a:spcAft>
              <a:buClr>
                <a:srgbClr val="003399"/>
              </a:buClr>
              <a:buSzPct val="80000"/>
              <a:buFont typeface="Wingdings" pitchFamily="2" charset="2"/>
              <a:buNone/>
              <a:defRPr sz="1600" b="1">
                <a:solidFill>
                  <a:schemeClr val="tx1"/>
                </a:solidFill>
                <a:latin typeface="+mn-lt"/>
              </a:defRPr>
            </a:lvl6pPr>
            <a:lvl7pPr marL="2743200" indent="0" algn="l" rtl="0" fontAlgn="base">
              <a:spcBef>
                <a:spcPct val="20000"/>
              </a:spcBef>
              <a:spcAft>
                <a:spcPct val="0"/>
              </a:spcAft>
              <a:buClr>
                <a:srgbClr val="003399"/>
              </a:buClr>
              <a:buSzPct val="80000"/>
              <a:buFont typeface="Wingdings" pitchFamily="2" charset="2"/>
              <a:buNone/>
              <a:defRPr sz="1600" b="1">
                <a:solidFill>
                  <a:schemeClr val="tx1"/>
                </a:solidFill>
                <a:latin typeface="+mn-lt"/>
              </a:defRPr>
            </a:lvl7pPr>
            <a:lvl8pPr marL="3200400" indent="0" algn="l" rtl="0" fontAlgn="base">
              <a:spcBef>
                <a:spcPct val="20000"/>
              </a:spcBef>
              <a:spcAft>
                <a:spcPct val="0"/>
              </a:spcAft>
              <a:buClr>
                <a:srgbClr val="003399"/>
              </a:buClr>
              <a:buSzPct val="80000"/>
              <a:buFont typeface="Wingdings" pitchFamily="2" charset="2"/>
              <a:buNone/>
              <a:defRPr sz="1600" b="1">
                <a:solidFill>
                  <a:schemeClr val="tx1"/>
                </a:solidFill>
                <a:latin typeface="+mn-lt"/>
              </a:defRPr>
            </a:lvl8pPr>
            <a:lvl9pPr marL="3657600" indent="0" algn="l" rtl="0" fontAlgn="base">
              <a:spcBef>
                <a:spcPct val="20000"/>
              </a:spcBef>
              <a:spcAft>
                <a:spcPct val="0"/>
              </a:spcAft>
              <a:buClr>
                <a:srgbClr val="003399"/>
              </a:buClr>
              <a:buSzPct val="80000"/>
              <a:buFont typeface="Wingdings" pitchFamily="2" charset="2"/>
              <a:buNone/>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itchFamily="2" charset="2"/>
              <a:buNone/>
              <a:tabLst/>
              <a:defRPr/>
            </a:pPr>
            <a:r>
              <a:rPr kumimoji="0" lang="en-US" sz="1800" b="1" i="0" u="sng" strike="noStrike" kern="0" cap="none" spc="0" normalizeH="0" baseline="0" noProof="0" dirty="0">
                <a:ln>
                  <a:noFill/>
                </a:ln>
                <a:solidFill>
                  <a:srgbClr val="151C77"/>
                </a:solidFill>
                <a:effectLst>
                  <a:outerShdw blurRad="38100" dist="38100" dir="2700000" algn="tl">
                    <a:srgbClr val="000000">
                      <a:alpha val="43137"/>
                    </a:srgbClr>
                  </a:outerShdw>
                </a:effectLst>
                <a:highlight>
                  <a:srgbClr val="FFFF00"/>
                </a:highlight>
                <a:uLnTx/>
                <a:uFillTx/>
                <a:latin typeface="Arial"/>
                <a:ea typeface="+mn-ea"/>
                <a:cs typeface="+mn-cs"/>
              </a:rPr>
              <a:t>Org Box: </a:t>
            </a:r>
            <a:r>
              <a:rPr kumimoji="0" lang="en-US" sz="1800" b="1" i="0" u="sng" strike="noStrike" kern="0" cap="none" spc="0" normalizeH="0" baseline="0" noProof="0" dirty="0">
                <a:ln>
                  <a:noFill/>
                </a:ln>
                <a:solidFill>
                  <a:srgbClr val="151C77"/>
                </a:solidFill>
                <a:effectLst>
                  <a:outerShdw blurRad="38100" dist="38100" dir="2700000" algn="tl">
                    <a:srgbClr val="000000">
                      <a:alpha val="43137"/>
                    </a:srgbClr>
                  </a:outerShdw>
                </a:effectLst>
                <a:highlight>
                  <a:srgbClr val="FFFF00"/>
                </a:highlight>
                <a:uLnTx/>
                <a:uFillTx/>
                <a:latin typeface="Arial"/>
                <a:ea typeface="+mn-ea"/>
                <a:cs typeface="+mn-cs"/>
                <a:hlinkClick r:id="rId3"/>
              </a:rPr>
              <a:t>52LRS.LGRDAP.PASSENGERTRAVEL@US.AF.MIL</a:t>
            </a:r>
            <a:endParaRPr kumimoji="0" lang="en-US" sz="1800" b="1" i="0" u="sng" strike="noStrike" kern="0" cap="none" spc="0" normalizeH="0" baseline="0" noProof="0" dirty="0">
              <a:ln>
                <a:noFill/>
              </a:ln>
              <a:solidFill>
                <a:srgbClr val="151C77"/>
              </a:solidFill>
              <a:effectLst>
                <a:outerShdw blurRad="38100" dist="38100" dir="2700000" algn="tl">
                  <a:srgbClr val="000000">
                    <a:alpha val="43137"/>
                  </a:srgbClr>
                </a:outerShdw>
              </a:effectLst>
              <a:highlight>
                <a:srgbClr val="FFFF00"/>
              </a:highlight>
              <a:uLnTx/>
              <a:uFillTx/>
              <a:latin typeface="Arial"/>
              <a:ea typeface="+mn-ea"/>
              <a:cs typeface="+mn-cs"/>
            </a:endParaRP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itchFamily="2" charset="2"/>
              <a:buNone/>
              <a:tabLst/>
              <a:defRPr/>
            </a:pPr>
            <a:r>
              <a:rPr kumimoji="0" lang="en-US" sz="1800" b="1" i="0" u="sng" strike="noStrike" kern="0" cap="none" spc="0" normalizeH="0" baseline="0" noProof="0" dirty="0">
                <a:ln>
                  <a:noFill/>
                </a:ln>
                <a:solidFill>
                  <a:srgbClr val="151C77"/>
                </a:solidFill>
                <a:effectLst>
                  <a:outerShdw blurRad="38100" dist="38100" dir="2700000" algn="tl">
                    <a:srgbClr val="000000">
                      <a:alpha val="43137"/>
                    </a:srgbClr>
                  </a:outerShdw>
                </a:effectLst>
                <a:highlight>
                  <a:srgbClr val="FFFF00"/>
                </a:highlight>
                <a:uLnTx/>
                <a:uFillTx/>
                <a:latin typeface="Arial"/>
                <a:ea typeface="+mn-ea"/>
                <a:cs typeface="+mn-cs"/>
              </a:rPr>
              <a:t>SHAREPOINT HAS THE LINK FOR</a:t>
            </a:r>
          </a:p>
          <a:p>
            <a:pPr marL="0" marR="0" lvl="0" indent="0" algn="ctr" defTabSz="914400" rtl="0" eaLnBrk="0" fontAlgn="base" latinLnBrk="0" hangingPunct="0">
              <a:lnSpc>
                <a:spcPct val="100000"/>
              </a:lnSpc>
              <a:spcBef>
                <a:spcPct val="20000"/>
              </a:spcBef>
              <a:spcAft>
                <a:spcPct val="0"/>
              </a:spcAft>
              <a:buClr>
                <a:srgbClr val="151C77"/>
              </a:buClr>
              <a:buSzPct val="120000"/>
              <a:buFont typeface="Wingdings" pitchFamily="2" charset="2"/>
              <a:buNone/>
              <a:tabLst/>
              <a:defRPr/>
            </a:pPr>
            <a:r>
              <a:rPr kumimoji="0" lang="en-US" sz="1800" b="1" i="0" u="sng" strike="noStrike" kern="0" cap="none" spc="0" normalizeH="0" baseline="0" noProof="0" dirty="0">
                <a:ln>
                  <a:noFill/>
                </a:ln>
                <a:solidFill>
                  <a:srgbClr val="151C77"/>
                </a:solidFill>
                <a:effectLst>
                  <a:outerShdw blurRad="38100" dist="38100" dir="2700000" algn="tl">
                    <a:srgbClr val="000000">
                      <a:alpha val="43137"/>
                    </a:srgbClr>
                  </a:outerShdw>
                </a:effectLst>
                <a:highlight>
                  <a:srgbClr val="FFFF00"/>
                </a:highlight>
                <a:uLnTx/>
                <a:uFillTx/>
                <a:latin typeface="Arial"/>
                <a:ea typeface="+mn-ea"/>
                <a:cs typeface="+mn-cs"/>
              </a:rPr>
              <a:t>AUTOMATED PASSENGER RESERVATION TOOL (APRT)</a:t>
            </a:r>
          </a:p>
        </p:txBody>
      </p:sp>
    </p:spTree>
    <p:extLst>
      <p:ext uri="{BB962C8B-B14F-4D97-AF65-F5344CB8AC3E}">
        <p14:creationId xmlns:p14="http://schemas.microsoft.com/office/powerpoint/2010/main" val="2091862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C4B4D0-DCB8-A1E6-1E0F-6222E53EE210}"/>
              </a:ext>
            </a:extLst>
          </p:cNvPr>
          <p:cNvSpPr>
            <a:spLocks noGrp="1"/>
          </p:cNvSpPr>
          <p:nvPr>
            <p:ph type="sldNum" sz="quarter" idx="10"/>
          </p:nvPr>
        </p:nvSpPr>
        <p:spPr/>
        <p:txBody>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602054F-330A-4FEA-9EFC-2179EA5874E2}" type="slidenum">
              <a:rPr kumimoji="0" lang="ko-KR" altLang="en-US" sz="1000" b="0" i="0" u="none" strike="noStrike" kern="1200" cap="none" spc="0" normalizeH="0" baseline="0" noProof="0">
                <a:ln>
                  <a:noFill/>
                </a:ln>
                <a:solidFill>
                  <a:srgbClr val="969696"/>
                </a:solidFill>
                <a:effectLst/>
                <a:uLnTx/>
                <a:uFillTx/>
                <a:latin typeface="Arial"/>
                <a:ea typeface="Gulim" pitchFamily="34" charset="-127"/>
                <a:cs typeface="+mn-cs"/>
              </a:rPr>
              <a:pPr marL="0" marR="0" lvl="0" indent="0" algn="r" defTabSz="914400" rtl="0" eaLnBrk="0" fontAlgn="auto" latinLnBrk="0" hangingPunct="0">
                <a:lnSpc>
                  <a:spcPct val="100000"/>
                </a:lnSpc>
                <a:spcBef>
                  <a:spcPts val="0"/>
                </a:spcBef>
                <a:spcAft>
                  <a:spcPts val="0"/>
                </a:spcAft>
                <a:buClrTx/>
                <a:buSzTx/>
                <a:buFontTx/>
                <a:buNone/>
                <a:tabLst/>
                <a:defRPr/>
              </a:pPr>
              <a:t>41</a:t>
            </a:fld>
            <a:endParaRPr kumimoji="0" lang="en-US" altLang="ko-KR" sz="1000" b="0" i="0" u="none" strike="noStrike" kern="1200" cap="none" spc="0" normalizeH="0" baseline="0" noProof="0">
              <a:ln>
                <a:noFill/>
              </a:ln>
              <a:solidFill>
                <a:srgbClr val="EAEBDE"/>
              </a:solidFill>
              <a:effectLst/>
              <a:uLnTx/>
              <a:uFillTx/>
              <a:latin typeface="Arial"/>
              <a:ea typeface="Gulim" pitchFamily="34" charset="-127"/>
              <a:cs typeface="+mn-cs"/>
            </a:endParaRPr>
          </a:p>
        </p:txBody>
      </p:sp>
      <p:sp>
        <p:nvSpPr>
          <p:cNvPr id="3" name="TextBox 2">
            <a:extLst>
              <a:ext uri="{FF2B5EF4-FFF2-40B4-BE49-F238E27FC236}">
                <a16:creationId xmlns:a16="http://schemas.microsoft.com/office/drawing/2014/main" id="{6535A9CE-5712-41A2-0119-34653D610A3D}"/>
              </a:ext>
            </a:extLst>
          </p:cNvPr>
          <p:cNvSpPr txBox="1"/>
          <p:nvPr/>
        </p:nvSpPr>
        <p:spPr>
          <a:xfrm>
            <a:off x="1934100" y="1321544"/>
            <a:ext cx="8149701" cy="93256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Arial"/>
                <a:ea typeface="+mn-ea"/>
                <a:cs typeface="+mn-cs"/>
              </a:rPr>
              <a:t>Commercial Pet Info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Temperature/Breed restrictions apply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No snub-nosed pets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Different requirements depending on the </a:t>
            </a:r>
            <a:r>
              <a:rPr kumimoji="0" lang="en-US" sz="1800" b="0" i="0" u="sng" strike="noStrike" kern="1200" cap="none" spc="0" normalizeH="0" baseline="0" noProof="0" dirty="0">
                <a:ln>
                  <a:noFill/>
                </a:ln>
                <a:solidFill>
                  <a:srgbClr val="FF0000"/>
                </a:solidFill>
                <a:effectLst/>
                <a:uLnTx/>
                <a:uFillTx/>
                <a:latin typeface="Calibri"/>
                <a:ea typeface="+mn-ea"/>
                <a:cs typeface="+mn-cs"/>
              </a:rPr>
              <a:t>Airlines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AA: First Come, First Served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UA: Traveler must contact airline pet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Lufthansa: SATO agents can arrange pet travel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Pet shipping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a:ea typeface="+mn-ea"/>
                <a:cs typeface="+mn-cs"/>
              </a:rPr>
              <a:t>Do not need orders to get a reservation, we need the orders to purchase the ticket.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Calibri"/>
                <a:ea typeface="+mn-ea"/>
                <a:cs typeface="+mn-cs"/>
              </a:rPr>
              <a:t>PAYMENT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a:ea typeface="+mn-ea"/>
                <a:cs typeface="+mn-cs"/>
              </a:rPr>
              <a:t>Tickets will be purchased using our CBA, no GTC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0000"/>
                </a:solidFill>
                <a:effectLst/>
                <a:uLnTx/>
                <a:uFillTx/>
                <a:latin typeface="Arial"/>
                <a:ea typeface="+mn-ea"/>
                <a:cs typeface="+mn-cs"/>
              </a:rPr>
              <a:t>-</a:t>
            </a:r>
          </a:p>
        </p:txBody>
      </p:sp>
      <p:sp>
        <p:nvSpPr>
          <p:cNvPr id="4" name="TextBox 3">
            <a:extLst>
              <a:ext uri="{FF2B5EF4-FFF2-40B4-BE49-F238E27FC236}">
                <a16:creationId xmlns:a16="http://schemas.microsoft.com/office/drawing/2014/main" id="{A3A348DF-FAC1-7BA5-ED63-27F494AEE500}"/>
              </a:ext>
            </a:extLst>
          </p:cNvPr>
          <p:cNvSpPr txBox="1"/>
          <p:nvPr/>
        </p:nvSpPr>
        <p:spPr>
          <a:xfrm>
            <a:off x="2773901" y="10768"/>
            <a:ext cx="6598227"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a:ea typeface="+mn-ea"/>
                <a:cs typeface="+mn-cs"/>
              </a:rPr>
              <a:t>Passenger Travel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Traffic Management Office (TMO)</a:t>
            </a:r>
          </a:p>
        </p:txBody>
      </p:sp>
    </p:spTree>
    <p:extLst>
      <p:ext uri="{BB962C8B-B14F-4D97-AF65-F5344CB8AC3E}">
        <p14:creationId xmlns:p14="http://schemas.microsoft.com/office/powerpoint/2010/main" val="3911043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extBox 4"/>
          <p:cNvSpPr txBox="1">
            <a:spLocks noChangeArrowheads="1"/>
          </p:cNvSpPr>
          <p:nvPr/>
        </p:nvSpPr>
        <p:spPr bwMode="auto">
          <a:xfrm>
            <a:off x="1792925" y="1271059"/>
            <a:ext cx="8373036"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151C77"/>
              </a:buClr>
              <a:buSzPct val="120000"/>
              <a:buFont typeface="Wingdings" pitchFamily="2" charset="2"/>
              <a:buChar char="§"/>
              <a:defRPr sz="2400" b="1">
                <a:solidFill>
                  <a:srgbClr val="151C77"/>
                </a:solidFill>
                <a:latin typeface="Arial" charset="0"/>
              </a:defRPr>
            </a:lvl1pPr>
            <a:lvl2pPr marL="742950" indent="-285750" eaLnBrk="0" hangingPunct="0">
              <a:spcBef>
                <a:spcPct val="20000"/>
              </a:spcBef>
              <a:buClr>
                <a:srgbClr val="151C77"/>
              </a:buClr>
              <a:buSzPct val="120000"/>
              <a:buFont typeface="Wingdings" pitchFamily="2" charset="2"/>
              <a:buChar char="§"/>
              <a:defRPr sz="2200" b="1">
                <a:solidFill>
                  <a:srgbClr val="151C77"/>
                </a:solidFill>
                <a:latin typeface="Arial" charset="0"/>
              </a:defRPr>
            </a:lvl2pPr>
            <a:lvl3pPr marL="1143000" indent="-228600" eaLnBrk="0" hangingPunct="0">
              <a:spcBef>
                <a:spcPct val="20000"/>
              </a:spcBef>
              <a:buClr>
                <a:srgbClr val="151C77"/>
              </a:buClr>
              <a:buSzPct val="120000"/>
              <a:buFont typeface="Wingdings" pitchFamily="2" charset="2"/>
              <a:buChar char="§"/>
              <a:defRPr b="1">
                <a:solidFill>
                  <a:srgbClr val="151C77"/>
                </a:solidFill>
                <a:latin typeface="Arial" charset="0"/>
              </a:defRPr>
            </a:lvl3pPr>
            <a:lvl4pPr marL="16002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4pPr>
            <a:lvl5pPr marL="2057400" indent="-228600" eaLnBrk="0" hangingPunct="0">
              <a:spcBef>
                <a:spcPct val="20000"/>
              </a:spcBef>
              <a:buClr>
                <a:srgbClr val="003399"/>
              </a:buClr>
              <a:buSzPct val="8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1800" b="1" i="0" u="sng" strike="noStrike" kern="1200" cap="none" spc="0" normalizeH="0" baseline="0" noProof="0" dirty="0">
                <a:ln>
                  <a:noFill/>
                </a:ln>
                <a:solidFill>
                  <a:srgbClr val="002060"/>
                </a:solidFill>
                <a:effectLst/>
                <a:uLnTx/>
                <a:uFillTx/>
                <a:latin typeface="Arial" charset="0"/>
                <a:ea typeface="+mn-ea"/>
                <a:cs typeface="+mn-cs"/>
              </a:rPr>
              <a:t>Contact Information:</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2400" b="1" i="0" u="none" strike="noStrike" kern="1200" cap="none" spc="0" normalizeH="0" baseline="0" noProof="0" dirty="0">
                <a:ln>
                  <a:noFill/>
                </a:ln>
                <a:solidFill>
                  <a:srgbClr val="002060"/>
                </a:solidFill>
                <a:effectLst/>
                <a:uLnTx/>
                <a:uFillTx/>
                <a:latin typeface="Arial" charset="0"/>
                <a:ea typeface="+mn-ea"/>
                <a:cs typeface="+mn-cs"/>
              </a:rPr>
              <a:t>Email:</a:t>
            </a:r>
            <a:r>
              <a:rPr kumimoji="0" lang="en-US" altLang="en-US" sz="2400" b="0" i="0" u="none" strike="noStrike" kern="1200" cap="none" spc="0" normalizeH="0" baseline="0" noProof="0" dirty="0">
                <a:ln>
                  <a:noFill/>
                </a:ln>
                <a:solidFill>
                  <a:srgbClr val="002060"/>
                </a:solidFill>
                <a:effectLst/>
                <a:uLnTx/>
                <a:uFillTx/>
                <a:latin typeface="Arial" charset="0"/>
                <a:ea typeface="+mn-ea"/>
                <a:cs typeface="+mn-cs"/>
              </a:rPr>
              <a:t> </a:t>
            </a:r>
            <a:r>
              <a:rPr kumimoji="0" lang="en-US" altLang="en-US" sz="2400" b="0" i="0" u="none" strike="noStrike" kern="1200" cap="none" spc="0" normalizeH="0" baseline="0" noProof="0" dirty="0">
                <a:ln>
                  <a:noFill/>
                </a:ln>
                <a:solidFill>
                  <a:srgbClr val="002060"/>
                </a:solidFill>
                <a:effectLst/>
                <a:uLnTx/>
                <a:uFillTx/>
                <a:latin typeface="Arial" charset="0"/>
                <a:ea typeface="+mn-ea"/>
                <a:cs typeface="+mn-cs"/>
                <a:hlinkClick r:id="rId3"/>
              </a:rPr>
              <a:t>52LRS.LGRDAP.PassengerTravel@us.af.mil</a:t>
            </a:r>
            <a:endParaRPr kumimoji="0" lang="en-US" altLang="en-US" sz="24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2400" b="1" i="0" u="none" strike="noStrike" kern="1200" cap="none" spc="0" normalizeH="0" baseline="0" noProof="0" dirty="0">
                <a:ln>
                  <a:noFill/>
                </a:ln>
                <a:solidFill>
                  <a:srgbClr val="002060"/>
                </a:solidFill>
                <a:effectLst/>
                <a:uLnTx/>
                <a:uFillTx/>
                <a:latin typeface="Arial" charset="0"/>
                <a:ea typeface="+mn-ea"/>
                <a:cs typeface="+mn-cs"/>
              </a:rPr>
              <a:t>DSN:</a:t>
            </a:r>
            <a:r>
              <a:rPr kumimoji="0" lang="en-US" altLang="en-US" sz="2400" b="0" i="0" u="none" strike="noStrike" kern="1200" cap="none" spc="0" normalizeH="0" baseline="0" noProof="0" dirty="0">
                <a:ln>
                  <a:noFill/>
                </a:ln>
                <a:solidFill>
                  <a:srgbClr val="002060"/>
                </a:solidFill>
                <a:effectLst/>
                <a:uLnTx/>
                <a:uFillTx/>
                <a:latin typeface="Arial" charset="0"/>
                <a:ea typeface="+mn-ea"/>
                <a:cs typeface="+mn-cs"/>
              </a:rPr>
              <a:t> 314-452-6661</a:t>
            </a:r>
          </a:p>
          <a:p>
            <a:pPr marL="0" marR="0" lvl="0" indent="0" algn="ctr"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2400" b="1" i="0" u="none" strike="noStrike" kern="1200" cap="none" spc="0" normalizeH="0" baseline="0" noProof="0" dirty="0">
                <a:ln>
                  <a:noFill/>
                </a:ln>
                <a:solidFill>
                  <a:srgbClr val="002060"/>
                </a:solidFill>
                <a:effectLst/>
                <a:uLnTx/>
                <a:uFillTx/>
                <a:latin typeface="Arial" charset="0"/>
                <a:ea typeface="+mn-ea"/>
                <a:cs typeface="+mn-cs"/>
              </a:rPr>
              <a:t>Commercial:</a:t>
            </a:r>
            <a:r>
              <a:rPr kumimoji="0" lang="en-US" altLang="en-US" sz="2400" b="0" i="0" u="none" strike="noStrike" kern="1200" cap="none" spc="0" normalizeH="0" baseline="0" noProof="0" dirty="0">
                <a:ln>
                  <a:noFill/>
                </a:ln>
                <a:solidFill>
                  <a:srgbClr val="002060"/>
                </a:solidFill>
                <a:effectLst/>
                <a:uLnTx/>
                <a:uFillTx/>
                <a:latin typeface="Arial" charset="0"/>
                <a:ea typeface="+mn-ea"/>
                <a:cs typeface="+mn-cs"/>
              </a:rPr>
              <a:t> +49 6565-61-6661</a:t>
            </a: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12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r>
              <a:rPr kumimoji="0" lang="en-US" altLang="en-US" sz="2000" b="1" i="0" u="sng" strike="noStrike" kern="1200" cap="none" spc="0" normalizeH="0" baseline="0" noProof="0" dirty="0">
                <a:ln>
                  <a:noFill/>
                </a:ln>
                <a:solidFill>
                  <a:srgbClr val="002060"/>
                </a:solidFill>
                <a:effectLst/>
                <a:uLnTx/>
                <a:uFillTx/>
                <a:latin typeface="Arial" charset="0"/>
                <a:ea typeface="+mn-ea"/>
                <a:cs typeface="+mn-cs"/>
              </a:rPr>
              <a:t>NOTE:</a:t>
            </a:r>
            <a:r>
              <a:rPr kumimoji="0" lang="en-US" altLang="en-US" sz="2000" b="1" i="0" u="none" strike="noStrike" kern="1200" cap="none" spc="0" normalizeH="0" baseline="0" noProof="0" dirty="0">
                <a:ln>
                  <a:noFill/>
                </a:ln>
                <a:solidFill>
                  <a:srgbClr val="002060"/>
                </a:solidFill>
                <a:effectLst/>
                <a:uLnTx/>
                <a:uFillTx/>
                <a:latin typeface="Arial" charset="0"/>
                <a:ea typeface="+mn-ea"/>
                <a:cs typeface="+mn-cs"/>
              </a:rPr>
              <a:t> Our office is CLOSED for all U.S. Federal Holidays, USAFE Family Days, and the 3</a:t>
            </a:r>
            <a:r>
              <a:rPr kumimoji="0" lang="en-US" altLang="en-US" sz="2000" b="1" i="0" u="none" strike="noStrike" kern="1200" cap="none" spc="0" normalizeH="0" baseline="30000" noProof="0" dirty="0">
                <a:ln>
                  <a:noFill/>
                </a:ln>
                <a:solidFill>
                  <a:srgbClr val="002060"/>
                </a:solidFill>
                <a:effectLst/>
                <a:uLnTx/>
                <a:uFillTx/>
                <a:latin typeface="Arial" charset="0"/>
                <a:ea typeface="+mn-ea"/>
                <a:cs typeface="+mn-cs"/>
              </a:rPr>
              <a:t>rd</a:t>
            </a:r>
            <a:r>
              <a:rPr kumimoji="0" lang="en-US" altLang="en-US" sz="2000" b="1" i="0" u="none" strike="noStrike" kern="1200" cap="none" spc="0" normalizeH="0" baseline="0" noProof="0" dirty="0">
                <a:ln>
                  <a:noFill/>
                </a:ln>
                <a:solidFill>
                  <a:srgbClr val="002060"/>
                </a:solidFill>
                <a:effectLst/>
                <a:uLnTx/>
                <a:uFillTx/>
                <a:latin typeface="Arial" charset="0"/>
                <a:ea typeface="+mn-ea"/>
                <a:cs typeface="+mn-cs"/>
              </a:rPr>
              <a:t> Wednesday of each month for training. </a:t>
            </a: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800" b="1"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11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11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11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1100" b="0" i="0" u="none"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1200" b="1" i="0" u="sng"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1100" b="1" i="0" u="sng"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1100" b="1" i="0" u="sng" strike="noStrike" kern="1200" cap="none" spc="0" normalizeH="0" baseline="0" noProof="0" dirty="0">
              <a:ln>
                <a:noFill/>
              </a:ln>
              <a:solidFill>
                <a:srgbClr val="002060"/>
              </a:solidFill>
              <a:effectLst/>
              <a:uLnTx/>
              <a:uFillTx/>
              <a:latin typeface="Arial"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None/>
              <a:tabLst/>
              <a:defRPr/>
            </a:pPr>
            <a:endParaRPr kumimoji="0" lang="en-US" altLang="en-US" sz="1200" b="0"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2" name="Title 1"/>
          <p:cNvSpPr>
            <a:spLocks noGrp="1"/>
          </p:cNvSpPr>
          <p:nvPr>
            <p:ph type="title" idx="4294967295"/>
          </p:nvPr>
        </p:nvSpPr>
        <p:spPr>
          <a:xfrm>
            <a:off x="3886200" y="76200"/>
            <a:ext cx="6781800" cy="1143000"/>
          </a:xfrm>
        </p:spPr>
        <p:txBody>
          <a:bodyPr/>
          <a:lstStyle/>
          <a:p>
            <a:r>
              <a:rPr lang="en-US" dirty="0"/>
              <a:t>       </a:t>
            </a:r>
          </a:p>
        </p:txBody>
      </p:sp>
      <p:sp>
        <p:nvSpPr>
          <p:cNvPr id="10" name="TextBox 9">
            <a:extLst>
              <a:ext uri="{FF2B5EF4-FFF2-40B4-BE49-F238E27FC236}">
                <a16:creationId xmlns:a16="http://schemas.microsoft.com/office/drawing/2014/main" id="{1CDB4032-E73C-413A-B8F7-78613BF04BD2}"/>
              </a:ext>
            </a:extLst>
          </p:cNvPr>
          <p:cNvSpPr txBox="1"/>
          <p:nvPr/>
        </p:nvSpPr>
        <p:spPr>
          <a:xfrm>
            <a:off x="1903354" y="3745177"/>
            <a:ext cx="1454244"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Contact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Information</a:t>
            </a:r>
          </a:p>
        </p:txBody>
      </p:sp>
      <p:sp>
        <p:nvSpPr>
          <p:cNvPr id="11" name="Arrow: Right 10">
            <a:extLst>
              <a:ext uri="{FF2B5EF4-FFF2-40B4-BE49-F238E27FC236}">
                <a16:creationId xmlns:a16="http://schemas.microsoft.com/office/drawing/2014/main" id="{7EC91330-6D47-4A2D-9A21-2BF2F0AE7C71}"/>
              </a:ext>
            </a:extLst>
          </p:cNvPr>
          <p:cNvSpPr/>
          <p:nvPr/>
        </p:nvSpPr>
        <p:spPr bwMode="auto">
          <a:xfrm>
            <a:off x="2508238" y="4364860"/>
            <a:ext cx="746127" cy="414505"/>
          </a:xfrm>
          <a:prstGeom prst="rightArrow">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60310422-91B8-4CEE-B244-D4CB55AAF7E8}"/>
              </a:ext>
            </a:extLst>
          </p:cNvPr>
          <p:cNvSpPr txBox="1"/>
          <p:nvPr/>
        </p:nvSpPr>
        <p:spPr>
          <a:xfrm>
            <a:off x="6265938" y="3952434"/>
            <a:ext cx="1159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Email Us</a:t>
            </a:r>
          </a:p>
        </p:txBody>
      </p:sp>
      <p:sp>
        <p:nvSpPr>
          <p:cNvPr id="16" name="Arrow: Right 15">
            <a:extLst>
              <a:ext uri="{FF2B5EF4-FFF2-40B4-BE49-F238E27FC236}">
                <a16:creationId xmlns:a16="http://schemas.microsoft.com/office/drawing/2014/main" id="{74207D8A-6D2E-4C66-9916-207BED194822}"/>
              </a:ext>
            </a:extLst>
          </p:cNvPr>
          <p:cNvSpPr/>
          <p:nvPr/>
        </p:nvSpPr>
        <p:spPr bwMode="auto">
          <a:xfrm>
            <a:off x="6623789" y="4297977"/>
            <a:ext cx="746127" cy="414505"/>
          </a:xfrm>
          <a:prstGeom prst="rightArrow">
            <a:avLst/>
          </a:prstGeom>
          <a:solidFill>
            <a:srgbClr val="0C2D8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7" name="Picture 16" descr="Icon&#10;&#10;Description automatically generated">
            <a:extLst>
              <a:ext uri="{FF2B5EF4-FFF2-40B4-BE49-F238E27FC236}">
                <a16:creationId xmlns:a16="http://schemas.microsoft.com/office/drawing/2014/main" id="{BD02A549-0B99-4C9A-BD6D-2BF76B2EB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258" y="4829577"/>
            <a:ext cx="762106" cy="809738"/>
          </a:xfrm>
          <a:prstGeom prst="rect">
            <a:avLst/>
          </a:prstGeom>
        </p:spPr>
      </p:pic>
      <p:pic>
        <p:nvPicPr>
          <p:cNvPr id="19" name="Picture 18" descr="Icon&#10;&#10;Description automatically generated">
            <a:extLst>
              <a:ext uri="{FF2B5EF4-FFF2-40B4-BE49-F238E27FC236}">
                <a16:creationId xmlns:a16="http://schemas.microsoft.com/office/drawing/2014/main" id="{65735C55-F7C6-4209-8A70-6907F7E0EA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311" y="4767678"/>
            <a:ext cx="781159" cy="819264"/>
          </a:xfrm>
          <a:prstGeom prst="rect">
            <a:avLst/>
          </a:prstGeom>
        </p:spPr>
      </p:pic>
      <p:sp>
        <p:nvSpPr>
          <p:cNvPr id="15" name="TextBox 14">
            <a:extLst>
              <a:ext uri="{FF2B5EF4-FFF2-40B4-BE49-F238E27FC236}">
                <a16:creationId xmlns:a16="http://schemas.microsoft.com/office/drawing/2014/main" id="{AB382E56-5E39-4D3E-ADAC-EDAC54B2E29E}"/>
              </a:ext>
            </a:extLst>
          </p:cNvPr>
          <p:cNvSpPr txBox="1"/>
          <p:nvPr/>
        </p:nvSpPr>
        <p:spPr>
          <a:xfrm>
            <a:off x="2796887" y="96983"/>
            <a:ext cx="6598227"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a:ea typeface="+mn-ea"/>
                <a:cs typeface="+mn-cs"/>
              </a:rPr>
              <a:t>PASSENGER TRAVEL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Traffic Management Office (TMO)</a:t>
            </a:r>
          </a:p>
        </p:txBody>
      </p:sp>
      <p:pic>
        <p:nvPicPr>
          <p:cNvPr id="5" name="Picture 4" descr="Qr code&#10;&#10;Description automatically generated">
            <a:extLst>
              <a:ext uri="{FF2B5EF4-FFF2-40B4-BE49-F238E27FC236}">
                <a16:creationId xmlns:a16="http://schemas.microsoft.com/office/drawing/2014/main" id="{57BB3AC7-F8EA-445B-A665-D8C9022965A9}"/>
              </a:ext>
            </a:extLst>
          </p:cNvPr>
          <p:cNvPicPr>
            <a:picLocks noChangeAspect="1"/>
          </p:cNvPicPr>
          <p:nvPr/>
        </p:nvPicPr>
        <p:blipFill rotWithShape="1">
          <a:blip r:embed="rId6">
            <a:extLst>
              <a:ext uri="{28A0092B-C50C-407E-A947-70E740481C1C}">
                <a14:useLocalDpi xmlns:a14="http://schemas.microsoft.com/office/drawing/2010/main" val="0"/>
              </a:ext>
            </a:extLst>
          </a:blip>
          <a:srcRect l="10859" t="10415" r="10148" b="10594"/>
          <a:stretch/>
        </p:blipFill>
        <p:spPr>
          <a:xfrm>
            <a:off x="7425230" y="3695025"/>
            <a:ext cx="2552512" cy="2552512"/>
          </a:xfrm>
          <a:prstGeom prst="rect">
            <a:avLst/>
          </a:prstGeom>
        </p:spPr>
      </p:pic>
      <p:pic>
        <p:nvPicPr>
          <p:cNvPr id="7" name="Picture 6" descr="Qr code&#10;&#10;Description automatically generated">
            <a:extLst>
              <a:ext uri="{FF2B5EF4-FFF2-40B4-BE49-F238E27FC236}">
                <a16:creationId xmlns:a16="http://schemas.microsoft.com/office/drawing/2014/main" id="{B7B08E2E-539E-4911-8DEA-337C7669A270}"/>
              </a:ext>
            </a:extLst>
          </p:cNvPr>
          <p:cNvPicPr>
            <a:picLocks noChangeAspect="1"/>
          </p:cNvPicPr>
          <p:nvPr/>
        </p:nvPicPr>
        <p:blipFill rotWithShape="1">
          <a:blip r:embed="rId7">
            <a:extLst>
              <a:ext uri="{28A0092B-C50C-407E-A947-70E740481C1C}">
                <a14:useLocalDpi xmlns:a14="http://schemas.microsoft.com/office/drawing/2010/main" val="0"/>
              </a:ext>
            </a:extLst>
          </a:blip>
          <a:srcRect l="9793" t="9704" r="10424" b="11304"/>
          <a:stretch/>
        </p:blipFill>
        <p:spPr>
          <a:xfrm>
            <a:off x="3298499" y="3631843"/>
            <a:ext cx="2680945" cy="2654332"/>
          </a:xfrm>
          <a:prstGeom prst="rect">
            <a:avLst/>
          </a:prstGeom>
        </p:spPr>
      </p:pic>
    </p:spTree>
    <p:extLst>
      <p:ext uri="{BB962C8B-B14F-4D97-AF65-F5344CB8AC3E}">
        <p14:creationId xmlns:p14="http://schemas.microsoft.com/office/powerpoint/2010/main" val="606333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3EAF-CE49-F2D5-9DC0-06600A9D99E6}"/>
              </a:ext>
            </a:extLst>
          </p:cNvPr>
          <p:cNvSpPr>
            <a:spLocks noGrp="1"/>
          </p:cNvSpPr>
          <p:nvPr>
            <p:ph type="title"/>
          </p:nvPr>
        </p:nvSpPr>
        <p:spPr>
          <a:xfrm>
            <a:off x="3217019" y="3108768"/>
            <a:ext cx="5922963" cy="1143000"/>
          </a:xfrm>
        </p:spPr>
        <p:txBody>
          <a:bodyPr/>
          <a:lstStyle/>
          <a:p>
            <a:pPr algn="ctr"/>
            <a:r>
              <a:rPr lang="en-US" dirty="0"/>
              <a:t>Questions?</a:t>
            </a:r>
          </a:p>
        </p:txBody>
      </p:sp>
      <p:sp>
        <p:nvSpPr>
          <p:cNvPr id="3" name="TextBox 2">
            <a:extLst>
              <a:ext uri="{FF2B5EF4-FFF2-40B4-BE49-F238E27FC236}">
                <a16:creationId xmlns:a16="http://schemas.microsoft.com/office/drawing/2014/main" id="{FD1C0D00-B7AC-B7F6-600C-B0B6A7268632}"/>
              </a:ext>
            </a:extLst>
          </p:cNvPr>
          <p:cNvSpPr txBox="1"/>
          <p:nvPr/>
        </p:nvSpPr>
        <p:spPr>
          <a:xfrm>
            <a:off x="2773901" y="10768"/>
            <a:ext cx="6598227"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Arial"/>
                <a:ea typeface="+mn-ea"/>
                <a:cs typeface="+mn-cs"/>
              </a:rPr>
              <a:t>Passenger Travel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a:ea typeface="+mn-ea"/>
                <a:cs typeface="+mn-cs"/>
              </a:rPr>
              <a:t>Traffic Management Office (TMO)</a:t>
            </a:r>
          </a:p>
        </p:txBody>
      </p:sp>
    </p:spTree>
    <p:extLst>
      <p:ext uri="{BB962C8B-B14F-4D97-AF65-F5344CB8AC3E}">
        <p14:creationId xmlns:p14="http://schemas.microsoft.com/office/powerpoint/2010/main" val="3911687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5906" y="288340"/>
            <a:ext cx="4676133"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FOREIGN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GOVERNMENT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EMPLOYMENT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         (FGE)</a:t>
            </a:r>
          </a:p>
        </p:txBody>
      </p:sp>
      <p:sp>
        <p:nvSpPr>
          <p:cNvPr id="3" name="TextBox 2"/>
          <p:cNvSpPr txBox="1"/>
          <p:nvPr/>
        </p:nvSpPr>
        <p:spPr>
          <a:xfrm>
            <a:off x="5582617" y="198676"/>
            <a:ext cx="6103601" cy="44935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All DAF separating/retiring service members must acknowledge:</a:t>
            </a:r>
          </a:p>
          <a:p>
            <a:pPr marL="514350" marR="0" lvl="0" indent="-51435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Receipt of FGE/post government briefing</a:t>
            </a:r>
          </a:p>
          <a:p>
            <a:pPr marL="514350" marR="0" lvl="0" indent="-51435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Joint </a:t>
            </a:r>
            <a:r>
              <a:rPr kumimoji="0" lang="en-US" sz="26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approval</a:t>
            </a: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required from </a:t>
            </a:r>
            <a:r>
              <a:rPr kumimoji="0" lang="en-US" sz="26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SecAF</a:t>
            </a: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and </a:t>
            </a:r>
            <a:r>
              <a:rPr kumimoji="0" lang="en-US" sz="26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SecState</a:t>
            </a: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prior to accepting employment with a foreign government or entity</a:t>
            </a:r>
          </a:p>
          <a:p>
            <a:pPr marL="514350" marR="0" lvl="0" indent="-51435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DoD may withhold pay, allowances, or benefits and may revoke security clearance if found in violation</a:t>
            </a:r>
          </a:p>
        </p:txBody>
      </p:sp>
      <p:sp>
        <p:nvSpPr>
          <p:cNvPr id="4" name="Slide Number Placeholder 3">
            <a:extLst>
              <a:ext uri="{FF2B5EF4-FFF2-40B4-BE49-F238E27FC236}">
                <a16:creationId xmlns:a16="http://schemas.microsoft.com/office/drawing/2014/main" id="{FDF92613-9C89-410B-A195-1F8D62517D16}"/>
              </a:ext>
            </a:extLst>
          </p:cNvPr>
          <p:cNvSpPr>
            <a:spLocks noGrp="1"/>
          </p:cNvSpPr>
          <p:nvPr>
            <p:ph type="sldNum" sz="quarter" idx="12"/>
          </p:nvPr>
        </p:nvSpPr>
        <p:spPr>
          <a:xfrm>
            <a:off x="9287933" y="6294199"/>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D01DE-6527-4A0D-98D0-FC06B10F670A}"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895DF4F8-DA43-4AF8-BB43-1CE90C612099}"/>
              </a:ext>
            </a:extLst>
          </p:cNvPr>
          <p:cNvGrpSpPr/>
          <p:nvPr/>
        </p:nvGrpSpPr>
        <p:grpSpPr>
          <a:xfrm>
            <a:off x="0" y="2987737"/>
            <a:ext cx="1717588" cy="494271"/>
            <a:chOff x="1594022" y="1248032"/>
            <a:chExt cx="1717588" cy="494271"/>
          </a:xfrm>
        </p:grpSpPr>
        <p:cxnSp>
          <p:nvCxnSpPr>
            <p:cNvPr id="9" name="Straight Connector 8">
              <a:extLst>
                <a:ext uri="{FF2B5EF4-FFF2-40B4-BE49-F238E27FC236}">
                  <a16:creationId xmlns:a16="http://schemas.microsoft.com/office/drawing/2014/main" id="{F8EA0438-E405-45A6-9BF5-42B811E41251}"/>
                </a:ext>
              </a:extLst>
            </p:cNvPr>
            <p:cNvCxnSpPr>
              <a:cxnSpLocks/>
            </p:cNvCxnSpPr>
            <p:nvPr/>
          </p:nvCxnSpPr>
          <p:spPr>
            <a:xfrm>
              <a:off x="1594022" y="1495168"/>
              <a:ext cx="1359243" cy="0"/>
            </a:xfrm>
            <a:prstGeom prst="line">
              <a:avLst/>
            </a:prstGeom>
            <a:ln w="88900">
              <a:solidFill>
                <a:srgbClr val="43B0F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084D1C3-5B6D-49B6-8F38-F48ACA4E6799}"/>
                </a:ext>
              </a:extLst>
            </p:cNvPr>
            <p:cNvSpPr/>
            <p:nvPr/>
          </p:nvSpPr>
          <p:spPr>
            <a:xfrm>
              <a:off x="2792627" y="1248032"/>
              <a:ext cx="518983" cy="494271"/>
            </a:xfrm>
            <a:prstGeom prst="ellipse">
              <a:avLst/>
            </a:prstGeom>
            <a:solidFill>
              <a:srgbClr val="43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TextBox 4"/>
          <p:cNvSpPr txBox="1"/>
          <p:nvPr/>
        </p:nvSpPr>
        <p:spPr>
          <a:xfrm flipH="1">
            <a:off x="0" y="6086438"/>
            <a:ext cx="1219199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For additional information visit: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https://www.retirees.af.mil/Foreign-Government-Employment/</a:t>
            </a:r>
          </a:p>
        </p:txBody>
      </p:sp>
      <p:grpSp>
        <p:nvGrpSpPr>
          <p:cNvPr id="14" name="Group 13"/>
          <p:cNvGrpSpPr/>
          <p:nvPr/>
        </p:nvGrpSpPr>
        <p:grpSpPr>
          <a:xfrm>
            <a:off x="202018" y="3903022"/>
            <a:ext cx="5220077" cy="2006216"/>
            <a:chOff x="202018" y="3903022"/>
            <a:chExt cx="5220077" cy="2006216"/>
          </a:xfrm>
        </p:grpSpPr>
        <p:sp>
          <p:nvSpPr>
            <p:cNvPr id="7" name="Rounded Rectangle 6"/>
            <p:cNvSpPr/>
            <p:nvPr/>
          </p:nvSpPr>
          <p:spPr>
            <a:xfrm>
              <a:off x="202018" y="3903022"/>
              <a:ext cx="5177545" cy="2006216"/>
            </a:xfrm>
            <a:prstGeom prst="roundRect">
              <a:avLst/>
            </a:prstGeom>
            <a:solidFill>
              <a:srgbClr val="268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244550" y="3930385"/>
              <a:ext cx="5177545" cy="1785104"/>
            </a:xfrm>
            <a:prstGeom prst="rect">
              <a:avLst/>
            </a:prstGeom>
            <a:noFill/>
            <a:scene3d>
              <a:camera prst="orthographicFront"/>
              <a:lightRig rig="threePt" dir="t"/>
            </a:scene3d>
            <a:sp3d prstMaterial="dkEdge"/>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Circumstances requiring FGE approval are not always apparent; all transitioning service members </a:t>
              </a:r>
              <a:r>
                <a:rPr kumimoji="0" lang="en-US" sz="2200" b="1" i="1"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must</a:t>
              </a:r>
              <a:r>
                <a:rPr kumimoji="0" lang="en-US" sz="2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consult a legal/ethics official when considering employment that may be considered FGE</a:t>
              </a:r>
            </a:p>
          </p:txBody>
        </p:sp>
      </p:grpSp>
      <p:pic>
        <p:nvPicPr>
          <p:cNvPr id="6" name="Picture 5" descr="Qr code&#10;&#10;Description automatically generated">
            <a:extLst>
              <a:ext uri="{FF2B5EF4-FFF2-40B4-BE49-F238E27FC236}">
                <a16:creationId xmlns:a16="http://schemas.microsoft.com/office/drawing/2014/main" id="{6468DDDF-21DE-552A-994A-2148F77764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0885" y="4615119"/>
            <a:ext cx="1279206" cy="1590480"/>
          </a:xfrm>
          <a:prstGeom prst="rect">
            <a:avLst/>
          </a:prstGeom>
        </p:spPr>
      </p:pic>
    </p:spTree>
    <p:extLst>
      <p:ext uri="{BB962C8B-B14F-4D97-AF65-F5344CB8AC3E}">
        <p14:creationId xmlns:p14="http://schemas.microsoft.com/office/powerpoint/2010/main" val="28811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5906" y="288340"/>
            <a:ext cx="4676133"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FOREIGN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GOVERNMENT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EMPLOYMENT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Demi" panose="020B0703020102020204" pitchFamily="34" charset="0"/>
                <a:ea typeface="+mn-ea"/>
                <a:cs typeface="+mn-cs"/>
              </a:rPr>
              <a:t>         (FGE)</a:t>
            </a:r>
          </a:p>
        </p:txBody>
      </p:sp>
      <p:sp>
        <p:nvSpPr>
          <p:cNvPr id="3" name="TextBox 2"/>
          <p:cNvSpPr txBox="1"/>
          <p:nvPr/>
        </p:nvSpPr>
        <p:spPr>
          <a:xfrm>
            <a:off x="5582617" y="198676"/>
            <a:ext cx="6448516" cy="6494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DISCLAIMER: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This video is being presented on the YouTube platform which currently automatically embeds commercial advertisement videos.  The Department of the Air Force does not receive revenue from these advertisements and the appearance of these commercial advertisements, information, products, or services represents the views of those advertisers and does not constitute endorsement by the Department of the Air Force or the Department of Defense which does not exercise any editorial control over the platform or the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herein.</a:t>
            </a:r>
          </a:p>
        </p:txBody>
      </p:sp>
      <p:sp>
        <p:nvSpPr>
          <p:cNvPr id="4" name="Slide Number Placeholder 3">
            <a:extLst>
              <a:ext uri="{FF2B5EF4-FFF2-40B4-BE49-F238E27FC236}">
                <a16:creationId xmlns:a16="http://schemas.microsoft.com/office/drawing/2014/main" id="{FDF92613-9C89-410B-A195-1F8D62517D16}"/>
              </a:ext>
            </a:extLst>
          </p:cNvPr>
          <p:cNvSpPr>
            <a:spLocks noGrp="1"/>
          </p:cNvSpPr>
          <p:nvPr>
            <p:ph type="sldNum" sz="quarter" idx="12"/>
          </p:nvPr>
        </p:nvSpPr>
        <p:spPr>
          <a:xfrm>
            <a:off x="9287933" y="6294199"/>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D01DE-6527-4A0D-98D0-FC06B10F670A}"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895DF4F8-DA43-4AF8-BB43-1CE90C612099}"/>
              </a:ext>
            </a:extLst>
          </p:cNvPr>
          <p:cNvGrpSpPr/>
          <p:nvPr/>
        </p:nvGrpSpPr>
        <p:grpSpPr>
          <a:xfrm>
            <a:off x="0" y="2987737"/>
            <a:ext cx="1717588" cy="494271"/>
            <a:chOff x="1594022" y="1248032"/>
            <a:chExt cx="1717588" cy="494271"/>
          </a:xfrm>
        </p:grpSpPr>
        <p:cxnSp>
          <p:nvCxnSpPr>
            <p:cNvPr id="9" name="Straight Connector 8">
              <a:extLst>
                <a:ext uri="{FF2B5EF4-FFF2-40B4-BE49-F238E27FC236}">
                  <a16:creationId xmlns:a16="http://schemas.microsoft.com/office/drawing/2014/main" id="{F8EA0438-E405-45A6-9BF5-42B811E41251}"/>
                </a:ext>
              </a:extLst>
            </p:cNvPr>
            <p:cNvCxnSpPr>
              <a:cxnSpLocks/>
            </p:cNvCxnSpPr>
            <p:nvPr/>
          </p:nvCxnSpPr>
          <p:spPr>
            <a:xfrm>
              <a:off x="1594022" y="1495168"/>
              <a:ext cx="1359243" cy="0"/>
            </a:xfrm>
            <a:prstGeom prst="line">
              <a:avLst/>
            </a:prstGeom>
            <a:ln w="88900">
              <a:solidFill>
                <a:srgbClr val="43B0F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084D1C3-5B6D-49B6-8F38-F48ACA4E6799}"/>
                </a:ext>
              </a:extLst>
            </p:cNvPr>
            <p:cNvSpPr/>
            <p:nvPr/>
          </p:nvSpPr>
          <p:spPr>
            <a:xfrm>
              <a:off x="2792627" y="1248032"/>
              <a:ext cx="518983" cy="494271"/>
            </a:xfrm>
            <a:prstGeom prst="ellipse">
              <a:avLst/>
            </a:prstGeom>
            <a:solidFill>
              <a:srgbClr val="43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2" name="Picture 11" descr="Qr code&#10;&#10;Description automatically generated">
            <a:extLst>
              <a:ext uri="{FF2B5EF4-FFF2-40B4-BE49-F238E27FC236}">
                <a16:creationId xmlns:a16="http://schemas.microsoft.com/office/drawing/2014/main" id="{EE7B1035-0DE8-A9A4-992F-899E5C111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974" y="4357238"/>
            <a:ext cx="1279206" cy="1590480"/>
          </a:xfrm>
          <a:prstGeom prst="rect">
            <a:avLst/>
          </a:prstGeom>
        </p:spPr>
      </p:pic>
    </p:spTree>
    <p:extLst>
      <p:ext uri="{BB962C8B-B14F-4D97-AF65-F5344CB8AC3E}">
        <p14:creationId xmlns:p14="http://schemas.microsoft.com/office/powerpoint/2010/main" val="20663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39999">
              <a:srgbClr val="85C2FF"/>
            </a:gs>
            <a:gs pos="70000">
              <a:srgbClr val="C4D6EB"/>
            </a:gs>
            <a:gs pos="100000">
              <a:srgbClr val="FFEBFA"/>
            </a:gs>
          </a:gsLst>
          <a:lin ang="13500000" scaled="1"/>
          <a:tileRect/>
        </a:gradFill>
        <a:effectLst/>
      </p:bgPr>
    </p:bg>
    <p:spTree>
      <p:nvGrpSpPr>
        <p:cNvPr id="1" name="">
          <a:extLst>
            <a:ext uri="{FF2B5EF4-FFF2-40B4-BE49-F238E27FC236}">
              <a16:creationId xmlns:a16="http://schemas.microsoft.com/office/drawing/2014/main" id="{A5C9A6ED-3C41-DF3A-698B-4783E0B7A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046FF-EB20-0BD2-3BF7-8DD40E705C3D}"/>
              </a:ext>
            </a:extLst>
          </p:cNvPr>
          <p:cNvSpPr>
            <a:spLocks noGrp="1"/>
          </p:cNvSpPr>
          <p:nvPr>
            <p:ph type="ctrTitle"/>
          </p:nvPr>
        </p:nvSpPr>
        <p:spPr/>
        <p:txBody>
          <a:bodyPr>
            <a:normAutofit fontScale="90000"/>
          </a:bodyPr>
          <a:lstStyle/>
          <a:p>
            <a:br>
              <a:rPr lang="en-US" b="1" dirty="0">
                <a:solidFill>
                  <a:schemeClr val="accent6"/>
                </a:solidFill>
              </a:rPr>
            </a:br>
            <a:r>
              <a:rPr lang="en-US" sz="4900" b="1" dirty="0">
                <a:solidFill>
                  <a:schemeClr val="accent6"/>
                </a:solidFill>
              </a:rPr>
              <a:t>Post-Government Employment</a:t>
            </a:r>
            <a:br>
              <a:rPr lang="en-US" dirty="0">
                <a:solidFill>
                  <a:schemeClr val="accent6">
                    <a:lumMod val="50000"/>
                  </a:schemeClr>
                </a:solidFill>
              </a:rPr>
            </a:br>
            <a:endParaRPr lang="en-US" sz="3600" b="1" dirty="0">
              <a:solidFill>
                <a:schemeClr val="accent6">
                  <a:lumMod val="60000"/>
                  <a:lumOff val="40000"/>
                </a:schemeClr>
              </a:solidFill>
            </a:endParaRPr>
          </a:p>
        </p:txBody>
      </p:sp>
      <p:sp>
        <p:nvSpPr>
          <p:cNvPr id="3" name="Subtitle 2">
            <a:extLst>
              <a:ext uri="{FF2B5EF4-FFF2-40B4-BE49-F238E27FC236}">
                <a16:creationId xmlns:a16="http://schemas.microsoft.com/office/drawing/2014/main" id="{C5271F73-EA7B-332F-92BE-C1DBC9EFF4FD}"/>
              </a:ext>
            </a:extLst>
          </p:cNvPr>
          <p:cNvSpPr>
            <a:spLocks noGrp="1"/>
          </p:cNvSpPr>
          <p:nvPr>
            <p:ph type="subTitle" idx="1"/>
          </p:nvPr>
        </p:nvSpPr>
        <p:spPr>
          <a:xfrm>
            <a:off x="2895600" y="4057646"/>
            <a:ext cx="6400800" cy="1143000"/>
          </a:xfrm>
        </p:spPr>
        <p:txBody>
          <a:bodyPr>
            <a:normAutofit/>
          </a:bodyPr>
          <a:lstStyle/>
          <a:p>
            <a:r>
              <a:rPr lang="en-US" sz="3600" b="0" i="0" dirty="0">
                <a:solidFill>
                  <a:srgbClr val="00B05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https://youtu.be/fA5RRoiFduE</a:t>
            </a:r>
            <a:endParaRPr lang="en-US" sz="4000" b="1" dirty="0">
              <a:solidFill>
                <a:srgbClr val="00B050"/>
              </a:solidFill>
            </a:endParaRPr>
          </a:p>
        </p:txBody>
      </p:sp>
      <p:pic>
        <p:nvPicPr>
          <p:cNvPr id="4" name="Picture 3" descr="AF Logo.gif">
            <a:extLst>
              <a:ext uri="{FF2B5EF4-FFF2-40B4-BE49-F238E27FC236}">
                <a16:creationId xmlns:a16="http://schemas.microsoft.com/office/drawing/2014/main" id="{3123BCEE-EA6B-5E2A-28CB-FA73B2F6F04B}"/>
              </a:ext>
            </a:extLst>
          </p:cNvPr>
          <p:cNvPicPr>
            <a:picLocks noChangeAspect="1"/>
          </p:cNvPicPr>
          <p:nvPr/>
        </p:nvPicPr>
        <p:blipFill>
          <a:blip r:embed="rId3" cstate="print"/>
          <a:stretch>
            <a:fillRect/>
          </a:stretch>
        </p:blipFill>
        <p:spPr>
          <a:xfrm>
            <a:off x="1524003" y="0"/>
            <a:ext cx="2276475" cy="2133600"/>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A89A454-6F95-65A0-9692-88C7C29C4BB6}"/>
              </a:ext>
            </a:extLst>
          </p:cNvPr>
          <p:cNvSpPr txBox="1"/>
          <p:nvPr/>
        </p:nvSpPr>
        <p:spPr>
          <a:xfrm>
            <a:off x="2590800" y="6096001"/>
            <a:ext cx="7010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600" normalizeH="0" baseline="0" noProof="0" dirty="0">
                <a:ln>
                  <a:noFill/>
                </a:ln>
                <a:solidFill>
                  <a:prstClr val="black"/>
                </a:solidFill>
                <a:effectLst/>
                <a:uLnTx/>
                <a:uFillTx/>
                <a:latin typeface="Times New Roman" pitchFamily="18" charset="0"/>
                <a:ea typeface="+mn-ea"/>
                <a:cs typeface="Times New Roman" pitchFamily="18" charset="0"/>
              </a:rPr>
              <a:t>Integrity – Service - Excellence</a:t>
            </a:r>
          </a:p>
        </p:txBody>
      </p:sp>
    </p:spTree>
    <p:extLst>
      <p:ext uri="{BB962C8B-B14F-4D97-AF65-F5344CB8AC3E}">
        <p14:creationId xmlns:p14="http://schemas.microsoft.com/office/powerpoint/2010/main" val="3595145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39999">
              <a:srgbClr val="85C2FF"/>
            </a:gs>
            <a:gs pos="70000">
              <a:srgbClr val="C4D6EB"/>
            </a:gs>
            <a:gs pos="100000">
              <a:srgbClr val="FFEBFA"/>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b="1" dirty="0">
                <a:solidFill>
                  <a:schemeClr val="accent6"/>
                </a:solidFill>
              </a:rPr>
            </a:br>
            <a:r>
              <a:rPr lang="en-US" sz="4900" b="1" dirty="0">
                <a:solidFill>
                  <a:schemeClr val="accent6"/>
                </a:solidFill>
              </a:rPr>
              <a:t>Post-Government Employment</a:t>
            </a:r>
            <a:br>
              <a:rPr lang="en-US" dirty="0">
                <a:solidFill>
                  <a:schemeClr val="accent6">
                    <a:lumMod val="50000"/>
                  </a:schemeClr>
                </a:solidFill>
              </a:rPr>
            </a:br>
            <a:endParaRPr lang="en-US" sz="3600" b="1" dirty="0">
              <a:solidFill>
                <a:schemeClr val="accent6">
                  <a:lumMod val="60000"/>
                  <a:lumOff val="40000"/>
                </a:schemeClr>
              </a:solidFill>
            </a:endParaRPr>
          </a:p>
        </p:txBody>
      </p:sp>
      <p:sp>
        <p:nvSpPr>
          <p:cNvPr id="3" name="Subtitle 2"/>
          <p:cNvSpPr>
            <a:spLocks noGrp="1"/>
          </p:cNvSpPr>
          <p:nvPr>
            <p:ph type="subTitle" idx="1"/>
          </p:nvPr>
        </p:nvSpPr>
        <p:spPr>
          <a:xfrm>
            <a:off x="2895600" y="4648200"/>
            <a:ext cx="6400800" cy="1143000"/>
          </a:xfrm>
        </p:spPr>
        <p:txBody>
          <a:bodyPr>
            <a:normAutofit/>
          </a:bodyPr>
          <a:lstStyle/>
          <a:p>
            <a:r>
              <a:rPr lang="en-US" sz="3600" b="1" dirty="0">
                <a:solidFill>
                  <a:schemeClr val="accent6">
                    <a:lumMod val="60000"/>
                    <a:lumOff val="40000"/>
                  </a:schemeClr>
                </a:solidFill>
              </a:rPr>
              <a:t>52FW/JA</a:t>
            </a:r>
            <a:r>
              <a:rPr lang="en-US" sz="2400" b="1" dirty="0">
                <a:solidFill>
                  <a:schemeClr val="accent6">
                    <a:lumMod val="60000"/>
                    <a:lumOff val="40000"/>
                  </a:schemeClr>
                </a:solidFill>
              </a:rPr>
              <a:t> </a:t>
            </a:r>
          </a:p>
        </p:txBody>
      </p:sp>
      <p:pic>
        <p:nvPicPr>
          <p:cNvPr id="4" name="Picture 3" descr="AF Logo.gif"/>
          <p:cNvPicPr>
            <a:picLocks noChangeAspect="1"/>
          </p:cNvPicPr>
          <p:nvPr/>
        </p:nvPicPr>
        <p:blipFill>
          <a:blip r:embed="rId2" cstate="print"/>
          <a:stretch>
            <a:fillRect/>
          </a:stretch>
        </p:blipFill>
        <p:spPr>
          <a:xfrm>
            <a:off x="1524003" y="0"/>
            <a:ext cx="2276475" cy="2133600"/>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2590800" y="6096001"/>
            <a:ext cx="7010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600" normalizeH="0" baseline="0" noProof="0" dirty="0">
                <a:ln>
                  <a:noFill/>
                </a:ln>
                <a:solidFill>
                  <a:prstClr val="black"/>
                </a:solidFill>
                <a:effectLst/>
                <a:uLnTx/>
                <a:uFillTx/>
                <a:latin typeface="Times New Roman" pitchFamily="18" charset="0"/>
                <a:ea typeface="+mn-ea"/>
                <a:cs typeface="Times New Roman" pitchFamily="18" charset="0"/>
              </a:rPr>
              <a:t>Integrity – Service - Excellence</a:t>
            </a:r>
          </a:p>
        </p:txBody>
      </p:sp>
    </p:spTree>
    <p:extLst>
      <p:ext uri="{BB962C8B-B14F-4D97-AF65-F5344CB8AC3E}">
        <p14:creationId xmlns:p14="http://schemas.microsoft.com/office/powerpoint/2010/main" val="3955982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descr="AF Logo.gif"/>
          <p:cNvPicPr>
            <a:picLocks noGrp="1" noChangeAspect="1"/>
          </p:cNvPicPr>
          <p:nvPr>
            <p:ph type="pic" sz="quarter" idx="13"/>
          </p:nvPr>
        </p:nvPicPr>
        <p:blipFill>
          <a:blip r:embed="rId3" cstate="print"/>
          <a:srcRect l="4902" r="4902"/>
          <a:stretch>
            <a:fillRect/>
          </a:stretch>
        </p:blipFill>
        <p:spPr/>
      </p:pic>
      <p:sp>
        <p:nvSpPr>
          <p:cNvPr id="3" name="Title 2"/>
          <p:cNvSpPr>
            <a:spLocks noGrp="1"/>
          </p:cNvSpPr>
          <p:nvPr>
            <p:ph type="title"/>
          </p:nvPr>
        </p:nvSpPr>
        <p:spPr>
          <a:xfrm>
            <a:off x="3276600" y="274639"/>
            <a:ext cx="6934200" cy="1143000"/>
          </a:xfrm>
        </p:spPr>
        <p:txBody>
          <a:bodyPr/>
          <a:lstStyle/>
          <a:p>
            <a:r>
              <a:rPr lang="en-US" b="1" dirty="0">
                <a:solidFill>
                  <a:schemeClr val="accent6"/>
                </a:solidFill>
              </a:rPr>
              <a:t>Agenda</a:t>
            </a:r>
          </a:p>
        </p:txBody>
      </p:sp>
      <p:sp>
        <p:nvSpPr>
          <p:cNvPr id="4" name="Text Placeholder 3"/>
          <p:cNvSpPr>
            <a:spLocks noGrp="1"/>
          </p:cNvSpPr>
          <p:nvPr>
            <p:ph type="body" sz="quarter" idx="14"/>
          </p:nvPr>
        </p:nvSpPr>
        <p:spPr/>
        <p:txBody>
          <a:bodyPr>
            <a:normAutofit fontScale="92500" lnSpcReduction="20000"/>
          </a:bodyPr>
          <a:lstStyle/>
          <a:p>
            <a:pPr algn="ctr"/>
            <a:r>
              <a:rPr lang="en-US" dirty="0"/>
              <a:t>Integrity – Service - Excellence</a:t>
            </a:r>
          </a:p>
        </p:txBody>
      </p:sp>
      <p:sp>
        <p:nvSpPr>
          <p:cNvPr id="6" name="TextBox 5"/>
          <p:cNvSpPr txBox="1"/>
          <p:nvPr/>
        </p:nvSpPr>
        <p:spPr>
          <a:xfrm>
            <a:off x="1981200" y="2133603"/>
            <a:ext cx="8458200" cy="3031599"/>
          </a:xfrm>
          <a:prstGeom prst="rect">
            <a:avLst/>
          </a:prstGeom>
          <a:noFill/>
        </p:spPr>
        <p:txBody>
          <a:bodyPr wrap="square" rtlCol="0">
            <a:spAutoFit/>
          </a:bodyPr>
          <a:lstStyle/>
          <a:p>
            <a:pPr marL="457189" marR="0" lvl="0" indent="-457189"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9E"/>
                </a:solidFill>
                <a:effectLst/>
                <a:uLnTx/>
                <a:uFillTx/>
                <a:latin typeface="Calibri"/>
                <a:ea typeface="+mn-ea"/>
                <a:cs typeface="Arial" charset="0"/>
              </a:rPr>
              <a:t>Seeking Employment </a:t>
            </a:r>
          </a:p>
          <a:p>
            <a:pPr marL="457189" marR="0" lvl="0" indent="-457189"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9E"/>
                </a:solidFill>
                <a:effectLst/>
                <a:uLnTx/>
                <a:uFillTx/>
                <a:latin typeface="Calibri"/>
                <a:ea typeface="+mn-ea"/>
                <a:cs typeface="Arial" charset="0"/>
              </a:rPr>
              <a:t>Working on Terminal Leave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00349E"/>
              </a:solidFill>
              <a:effectLst/>
              <a:uLnTx/>
              <a:uFillTx/>
              <a:latin typeface="Calibri"/>
              <a:ea typeface="+mn-ea"/>
              <a:cs typeface="Arial" charset="0"/>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9E"/>
                </a:solidFill>
                <a:effectLst/>
                <a:uLnTx/>
                <a:uFillTx/>
                <a:latin typeface="Calibri"/>
                <a:ea typeface="+mn-ea"/>
                <a:cs typeface="Arial" charset="0"/>
              </a:rPr>
              <a:t>Non-Federal Post-Government Employment Restrictions</a:t>
            </a:r>
          </a:p>
          <a:p>
            <a:pPr marL="457189" marR="0" lvl="0" indent="-457189"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9E"/>
                </a:solidFill>
                <a:effectLst/>
                <a:uLnTx/>
                <a:uFillTx/>
                <a:latin typeface="Calibri"/>
                <a:ea typeface="+mn-ea"/>
                <a:cs typeface="Arial" charset="0"/>
              </a:rPr>
              <a:t>Foreign Employment Restrictions</a:t>
            </a:r>
          </a:p>
        </p:txBody>
      </p:sp>
    </p:spTree>
    <p:extLst>
      <p:ext uri="{BB962C8B-B14F-4D97-AF65-F5344CB8AC3E}">
        <p14:creationId xmlns:p14="http://schemas.microsoft.com/office/powerpoint/2010/main" val="3031534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descr="AF Logo.gif"/>
          <p:cNvPicPr>
            <a:picLocks noGrp="1" noChangeAspect="1"/>
          </p:cNvPicPr>
          <p:nvPr>
            <p:ph type="pic" sz="quarter" idx="13"/>
          </p:nvPr>
        </p:nvPicPr>
        <p:blipFill>
          <a:blip r:embed="rId3" cstate="print"/>
          <a:srcRect l="4902" r="4902"/>
          <a:stretch>
            <a:fillRect/>
          </a:stretch>
        </p:blipFill>
        <p:spPr/>
      </p:pic>
      <p:sp>
        <p:nvSpPr>
          <p:cNvPr id="3" name="Title 2"/>
          <p:cNvSpPr>
            <a:spLocks noGrp="1"/>
          </p:cNvSpPr>
          <p:nvPr>
            <p:ph type="title"/>
          </p:nvPr>
        </p:nvSpPr>
        <p:spPr>
          <a:xfrm>
            <a:off x="3276600" y="274639"/>
            <a:ext cx="6934200" cy="1143000"/>
          </a:xfrm>
        </p:spPr>
        <p:txBody>
          <a:bodyPr/>
          <a:lstStyle/>
          <a:p>
            <a:r>
              <a:rPr lang="en-US" b="1" dirty="0">
                <a:solidFill>
                  <a:schemeClr val="accent6"/>
                </a:solidFill>
              </a:rPr>
              <a:t>Seeking Employment</a:t>
            </a:r>
          </a:p>
        </p:txBody>
      </p:sp>
      <p:sp>
        <p:nvSpPr>
          <p:cNvPr id="4" name="Text Placeholder 3"/>
          <p:cNvSpPr>
            <a:spLocks noGrp="1"/>
          </p:cNvSpPr>
          <p:nvPr>
            <p:ph type="body" sz="quarter" idx="14"/>
          </p:nvPr>
        </p:nvSpPr>
        <p:spPr/>
        <p:txBody>
          <a:bodyPr>
            <a:normAutofit fontScale="92500" lnSpcReduction="20000"/>
          </a:bodyPr>
          <a:lstStyle/>
          <a:p>
            <a:pPr algn="ctr"/>
            <a:r>
              <a:rPr lang="en-US" dirty="0"/>
              <a:t>Integrity – Service - Excellence</a:t>
            </a:r>
          </a:p>
        </p:txBody>
      </p:sp>
      <p:sp>
        <p:nvSpPr>
          <p:cNvPr id="2" name="TextBox 1"/>
          <p:cNvSpPr txBox="1"/>
          <p:nvPr/>
        </p:nvSpPr>
        <p:spPr>
          <a:xfrm>
            <a:off x="5029200" y="1850875"/>
            <a:ext cx="5105400" cy="2308324"/>
          </a:xfrm>
          <a:prstGeom prst="rect">
            <a:avLst/>
          </a:prstGeom>
          <a:noFill/>
        </p:spPr>
        <p:txBody>
          <a:bodyPr wrap="square" rtlCol="0">
            <a:spAutoFit/>
          </a:bodyPr>
          <a:lstStyle/>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Prior to leaving Government service, Federal employees may </a:t>
            </a:r>
            <a:r>
              <a:rPr kumimoji="0" lang="en-US" sz="1800" b="0" i="0" u="sng" strike="noStrike" kern="1200" cap="none" spc="0" normalizeH="0" baseline="0" noProof="0" dirty="0">
                <a:ln>
                  <a:noFill/>
                </a:ln>
                <a:solidFill>
                  <a:prstClr val="black"/>
                </a:solidFill>
                <a:effectLst/>
                <a:uLnTx/>
                <a:uFillTx/>
                <a:latin typeface="Calibri"/>
                <a:ea typeface="+mn-ea"/>
                <a:cs typeface="Arial" charset="0"/>
              </a:rPr>
              <a:t>begin their job search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and </a:t>
            </a:r>
            <a:r>
              <a:rPr kumimoji="0" lang="en-US" sz="1800" b="0" i="0" u="sng" strike="noStrike" kern="1200" cap="none" spc="0" normalizeH="0" baseline="0" noProof="0" dirty="0">
                <a:ln>
                  <a:noFill/>
                </a:ln>
                <a:solidFill>
                  <a:prstClr val="black"/>
                </a:solidFill>
                <a:effectLst/>
                <a:uLnTx/>
                <a:uFillTx/>
                <a:latin typeface="Calibri"/>
                <a:ea typeface="+mn-ea"/>
                <a:cs typeface="Arial" charset="0"/>
              </a:rPr>
              <a:t>engage in employment conversations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with potential employers.  </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However, these employees  must be careful to </a:t>
            </a:r>
            <a:r>
              <a:rPr kumimoji="0" lang="en-US" sz="1800" b="0" i="0" u="sng" strike="noStrike" kern="1200" cap="none" spc="0" normalizeH="0" baseline="0" noProof="0" dirty="0">
                <a:ln>
                  <a:noFill/>
                </a:ln>
                <a:solidFill>
                  <a:prstClr val="black"/>
                </a:solidFill>
                <a:effectLst/>
                <a:uLnTx/>
                <a:uFillTx/>
                <a:latin typeface="Calibri"/>
                <a:ea typeface="+mn-ea"/>
                <a:cs typeface="Arial" charset="0"/>
              </a:rPr>
              <a:t>avoid financial conflicts of interest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that may arise due to their continuing Government service.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1747736"/>
            <a:ext cx="2102508" cy="2514600"/>
          </a:xfrm>
          <a:prstGeom prst="rect">
            <a:avLst/>
          </a:prstGeom>
        </p:spPr>
      </p:pic>
      <p:sp>
        <p:nvSpPr>
          <p:cNvPr id="8" name="TextBox 7"/>
          <p:cNvSpPr txBox="1"/>
          <p:nvPr/>
        </p:nvSpPr>
        <p:spPr>
          <a:xfrm>
            <a:off x="2286000" y="4529438"/>
            <a:ext cx="7696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a:ea typeface="+mn-ea"/>
                <a:cs typeface="Arial" charset="0"/>
              </a:rPr>
              <a:t>KEY RULE</a:t>
            </a:r>
            <a:r>
              <a:rPr kumimoji="0" lang="en-US" sz="2000" b="1" i="0" u="none" strike="noStrike" kern="1200" cap="none" spc="0" normalizeH="0" baseline="0" noProof="0" dirty="0">
                <a:ln>
                  <a:noFill/>
                </a:ln>
                <a:solidFill>
                  <a:prstClr val="black"/>
                </a:solidFill>
                <a:effectLst/>
                <a:uLnTx/>
                <a:uFillTx/>
                <a:latin typeface="Calibri"/>
                <a:ea typeface="+mn-ea"/>
                <a:cs typeface="Arial" charset="0"/>
              </a:rPr>
              <a:t>:  You may not take any official action that affects a company with which you are negotiating for employment or have an arrangement concerning prospective employment.  </a:t>
            </a:r>
            <a:r>
              <a:rPr kumimoji="0" lang="en-US" sz="2000" b="1" i="1" u="none" strike="noStrike" kern="1200" cap="none" spc="0" normalizeH="0" baseline="0" noProof="0" dirty="0">
                <a:ln>
                  <a:noFill/>
                </a:ln>
                <a:solidFill>
                  <a:prstClr val="black"/>
                </a:solidFill>
                <a:effectLst/>
                <a:uLnTx/>
                <a:uFillTx/>
                <a:latin typeface="Calibri"/>
                <a:ea typeface="+mn-ea"/>
                <a:cs typeface="Arial" charset="0"/>
              </a:rPr>
              <a:t>See 18 U.S.C. § 208, 5 C.F.R. § 2635.402  </a:t>
            </a:r>
          </a:p>
        </p:txBody>
      </p:sp>
      <p:sp>
        <p:nvSpPr>
          <p:cNvPr id="9" name="Rectangle 8"/>
          <p:cNvSpPr/>
          <p:nvPr/>
        </p:nvSpPr>
        <p:spPr>
          <a:xfrm>
            <a:off x="2247900" y="4495800"/>
            <a:ext cx="7772400" cy="990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6267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ctrTitle"/>
          </p:nvPr>
        </p:nvSpPr>
        <p:spPr>
          <a:xfrm>
            <a:off x="2552308" y="1846936"/>
            <a:ext cx="7239000" cy="1600200"/>
          </a:xfrm>
        </p:spPr>
        <p:txBody>
          <a:bodyPr/>
          <a:lstStyle/>
          <a:p>
            <a:pPr>
              <a:defRPr/>
            </a:pPr>
            <a:r>
              <a:rPr lang="en-US" sz="4200" dirty="0"/>
              <a:t>Separation History and Physical Examination (SHPE)</a:t>
            </a:r>
            <a:endParaRPr lang="en-US" i="1" dirty="0">
              <a:solidFill>
                <a:schemeClr val="accent2">
                  <a:lumMod val="50000"/>
                </a:schemeClr>
              </a:solidFill>
            </a:endParaRPr>
          </a:p>
        </p:txBody>
      </p:sp>
      <p:sp>
        <p:nvSpPr>
          <p:cNvPr id="6146" name="Rectangle 7"/>
          <p:cNvSpPr>
            <a:spLocks noGrp="1" noChangeArrowheads="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2AF4535-3039-44A1-96C1-B1EABDADC016}" type="slidenum">
              <a:rPr kumimoji="0" lang="en-US" sz="1000" b="0" i="0" u="none" strike="noStrike" kern="1200" cap="none" spc="0" normalizeH="0" baseline="0" noProof="0">
                <a:ln>
                  <a:noFill/>
                </a:ln>
                <a:solidFill>
                  <a:srgbClr val="969696"/>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srgbClr val="808080"/>
              </a:solidFill>
              <a:effectLst/>
              <a:uLnTx/>
              <a:uFillTx/>
              <a:latin typeface="Arial" charset="0"/>
              <a:ea typeface="+mn-ea"/>
              <a:cs typeface="Arial" charset="0"/>
            </a:endParaRPr>
          </a:p>
        </p:txBody>
      </p:sp>
      <p:sp>
        <p:nvSpPr>
          <p:cNvPr id="4" name="TextBox 3"/>
          <p:cNvSpPr txBox="1"/>
          <p:nvPr/>
        </p:nvSpPr>
        <p:spPr>
          <a:xfrm>
            <a:off x="5029111" y="4277692"/>
            <a:ext cx="6182686"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lumMod val="50000"/>
                  </a:srgbClr>
                </a:solidFill>
                <a:effectLst/>
                <a:uLnTx/>
                <a:uFillTx/>
                <a:latin typeface="Arial" charset="0"/>
                <a:ea typeface="+mn-ea"/>
                <a:cs typeface="Arial" charset="0"/>
              </a:rPr>
              <a:t>DSN: 452-8110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3333CC">
                    <a:lumMod val="50000"/>
                  </a:srgbClr>
                </a:solidFill>
                <a:effectLst/>
                <a:uLnTx/>
                <a:uFillTx/>
                <a:latin typeface="Arial" charset="0"/>
                <a:ea typeface="+mn-ea"/>
                <a:cs typeface="Arial" charset="0"/>
              </a:rPr>
              <a:t>SHPE Coordinators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sng" strike="noStrike" kern="1200" cap="none" spc="0" normalizeH="0" baseline="0" noProof="0" dirty="0">
              <a:ln>
                <a:noFill/>
              </a:ln>
              <a:solidFill>
                <a:srgbClr val="3333CC">
                  <a:lumMod val="5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3333CC">
                  <a:lumMod val="5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6856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descr="AF Logo.gif"/>
          <p:cNvPicPr>
            <a:picLocks noGrp="1" noChangeAspect="1"/>
          </p:cNvPicPr>
          <p:nvPr>
            <p:ph type="pic" sz="quarter" idx="13"/>
          </p:nvPr>
        </p:nvPicPr>
        <p:blipFill>
          <a:blip r:embed="rId2" cstate="print"/>
          <a:srcRect l="4902" r="4902"/>
          <a:stretch>
            <a:fillRect/>
          </a:stretch>
        </p:blipFill>
        <p:spPr/>
      </p:pic>
      <p:sp>
        <p:nvSpPr>
          <p:cNvPr id="3" name="Title 2"/>
          <p:cNvSpPr>
            <a:spLocks noGrp="1"/>
          </p:cNvSpPr>
          <p:nvPr>
            <p:ph type="title"/>
          </p:nvPr>
        </p:nvSpPr>
        <p:spPr>
          <a:xfrm>
            <a:off x="3276600" y="274639"/>
            <a:ext cx="6934200" cy="1143000"/>
          </a:xfrm>
        </p:spPr>
        <p:txBody>
          <a:bodyPr/>
          <a:lstStyle/>
          <a:p>
            <a:r>
              <a:rPr lang="en-US" b="1" dirty="0">
                <a:solidFill>
                  <a:schemeClr val="accent6"/>
                </a:solidFill>
              </a:rPr>
              <a:t>Seeking Employment</a:t>
            </a:r>
          </a:p>
        </p:txBody>
      </p:sp>
      <p:sp>
        <p:nvSpPr>
          <p:cNvPr id="4" name="Text Placeholder 3"/>
          <p:cNvSpPr>
            <a:spLocks noGrp="1"/>
          </p:cNvSpPr>
          <p:nvPr>
            <p:ph type="body" sz="quarter" idx="14"/>
          </p:nvPr>
        </p:nvSpPr>
        <p:spPr/>
        <p:txBody>
          <a:bodyPr>
            <a:normAutofit fontScale="92500" lnSpcReduction="20000"/>
          </a:bodyPr>
          <a:lstStyle/>
          <a:p>
            <a:pPr algn="ctr"/>
            <a:r>
              <a:rPr lang="en-US" dirty="0"/>
              <a:t>Integrity – Service - Excellence</a:t>
            </a:r>
          </a:p>
        </p:txBody>
      </p:sp>
      <p:sp>
        <p:nvSpPr>
          <p:cNvPr id="2" name="Rectangle 1"/>
          <p:cNvSpPr/>
          <p:nvPr/>
        </p:nvSpPr>
        <p:spPr>
          <a:xfrm>
            <a:off x="2057400" y="1676401"/>
            <a:ext cx="8077200" cy="2862322"/>
          </a:xfrm>
          <a:prstGeom prst="rect">
            <a:avLst/>
          </a:prstGeom>
        </p:spPr>
        <p:txBody>
          <a:bodyPr wrap="square">
            <a:spAutoFit/>
          </a:bodyPr>
          <a:lstStyle/>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You are </a:t>
            </a:r>
            <a:r>
              <a:rPr kumimoji="0" lang="en-US" sz="1800" b="1" i="0" u="sng" strike="noStrike" kern="1200" cap="none" spc="0" normalizeH="0" baseline="0" noProof="0" dirty="0">
                <a:ln>
                  <a:noFill/>
                </a:ln>
                <a:solidFill>
                  <a:prstClr val="black"/>
                </a:solidFill>
                <a:effectLst/>
                <a:uLnTx/>
                <a:uFillTx/>
                <a:latin typeface="Calibri"/>
                <a:ea typeface="+mn-ea"/>
                <a:cs typeface="Arial" charset="0"/>
              </a:rPr>
              <a:t>“seeking employment”</a:t>
            </a:r>
            <a:r>
              <a:rPr kumimoji="0" lang="en-US" sz="1800" b="0" i="0" u="sng" strike="noStrike" kern="1200" cap="none" spc="0" normalizeH="0" baseline="0" noProof="0" dirty="0">
                <a:ln>
                  <a:noFill/>
                </a:ln>
                <a:solidFill>
                  <a:prstClr val="black"/>
                </a:solidFill>
                <a:effectLst/>
                <a:uLnTx/>
                <a:uFillTx/>
                <a:latin typeface="Calibri"/>
                <a:ea typeface="+mn-ea"/>
                <a:cs typeface="Arial"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when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 engage in negotiations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 make unsolicited employment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 includes sending resume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 excludes requesting job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 respond to unsolicited proposal (except unconditional rejection)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You are </a:t>
            </a:r>
            <a:r>
              <a:rPr kumimoji="0" lang="en-US" sz="1800" b="1" i="1" u="sng" strike="noStrike" kern="1200" cap="none" spc="0" normalizeH="0" baseline="0" noProof="0" dirty="0">
                <a:ln>
                  <a:noFill/>
                </a:ln>
                <a:solidFill>
                  <a:prstClr val="black"/>
                </a:solidFill>
                <a:effectLst/>
                <a:uLnTx/>
                <a:uFillTx/>
                <a:latin typeface="Calibri"/>
                <a:ea typeface="+mn-ea"/>
                <a:cs typeface="Arial" charset="0"/>
              </a:rPr>
              <a:t>no longer </a:t>
            </a:r>
            <a:r>
              <a:rPr kumimoji="0" lang="en-US" sz="1800" b="1" i="0" u="sng" strike="noStrike" kern="1200" cap="none" spc="0" normalizeH="0" baseline="0" noProof="0" dirty="0">
                <a:ln>
                  <a:noFill/>
                </a:ln>
                <a:solidFill>
                  <a:prstClr val="black"/>
                </a:solidFill>
                <a:effectLst/>
                <a:uLnTx/>
                <a:uFillTx/>
                <a:latin typeface="Calibri"/>
                <a:ea typeface="+mn-ea"/>
                <a:cs typeface="Arial" charset="0"/>
              </a:rPr>
              <a:t>“seeking employment”</a:t>
            </a: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when: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 either party rejects proposal and discussions have terminated,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 two months have passed after mailing resume and no response</a:t>
            </a:r>
          </a:p>
        </p:txBody>
      </p:sp>
      <p:sp>
        <p:nvSpPr>
          <p:cNvPr id="7" name="Rectangle 6"/>
          <p:cNvSpPr/>
          <p:nvPr/>
        </p:nvSpPr>
        <p:spPr>
          <a:xfrm>
            <a:off x="2057400" y="4648200"/>
            <a:ext cx="8001000" cy="147732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DISQUALIFICATION:  An employee must notify his or her supervisor, in writing, of employment contacts that may impact his or her duties and </a:t>
            </a:r>
            <a:r>
              <a:rPr kumimoji="0" lang="en-US" sz="1800" b="1" i="0" u="sng" strike="noStrike" kern="1200" cap="none" spc="0" normalizeH="0" baseline="0" noProof="0" dirty="0">
                <a:ln>
                  <a:noFill/>
                </a:ln>
                <a:solidFill>
                  <a:prstClr val="black"/>
                </a:solidFill>
                <a:effectLst/>
                <a:uLnTx/>
                <a:uFillTx/>
                <a:latin typeface="Calibri"/>
                <a:ea typeface="+mn-ea"/>
                <a:cs typeface="+mn-cs"/>
              </a:rPr>
              <a:t>disqualify him/herself from any further involvement with matters involving those entities</a:t>
            </a:r>
            <a:r>
              <a:rPr kumimoji="0" lang="en-US" sz="1800" b="1" i="0" u="none" strike="noStrike" kern="1200" cap="none" spc="0" normalizeH="0" baseline="0" noProof="0" dirty="0">
                <a:ln>
                  <a:noFill/>
                </a:ln>
                <a:solidFill>
                  <a:prstClr val="black"/>
                </a:solidFill>
                <a:effectLst/>
                <a:uLnTx/>
                <a:uFillTx/>
                <a:latin typeface="Calibri"/>
                <a:ea typeface="+mn-ea"/>
                <a:cs typeface="+mn-cs"/>
              </a:rPr>
              <a:t>.  This restriction applies to everyone (civilians, officers and enlisted personnel) in any career field or occupation. </a:t>
            </a:r>
          </a:p>
        </p:txBody>
      </p:sp>
    </p:spTree>
    <p:extLst>
      <p:ext uri="{BB962C8B-B14F-4D97-AF65-F5344CB8AC3E}">
        <p14:creationId xmlns:p14="http://schemas.microsoft.com/office/powerpoint/2010/main" val="1947302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descr="AF Logo.gif"/>
          <p:cNvPicPr>
            <a:picLocks noGrp="1" noChangeAspect="1"/>
          </p:cNvPicPr>
          <p:nvPr>
            <p:ph type="pic" sz="quarter" idx="13"/>
          </p:nvPr>
        </p:nvPicPr>
        <p:blipFill>
          <a:blip r:embed="rId3" cstate="print"/>
          <a:srcRect l="4902" r="4902"/>
          <a:stretch>
            <a:fillRect/>
          </a:stretch>
        </p:blipFill>
        <p:spPr/>
      </p:pic>
      <p:sp>
        <p:nvSpPr>
          <p:cNvPr id="3" name="Title 2"/>
          <p:cNvSpPr>
            <a:spLocks noGrp="1"/>
          </p:cNvSpPr>
          <p:nvPr>
            <p:ph type="title"/>
          </p:nvPr>
        </p:nvSpPr>
        <p:spPr>
          <a:xfrm>
            <a:off x="3276600" y="274639"/>
            <a:ext cx="6934200" cy="1143000"/>
          </a:xfrm>
        </p:spPr>
        <p:txBody>
          <a:bodyPr/>
          <a:lstStyle/>
          <a:p>
            <a:r>
              <a:rPr lang="en-US" b="1" dirty="0">
                <a:solidFill>
                  <a:schemeClr val="accent6"/>
                </a:solidFill>
              </a:rPr>
              <a:t>Terminal Leave</a:t>
            </a:r>
          </a:p>
        </p:txBody>
      </p:sp>
      <p:sp>
        <p:nvSpPr>
          <p:cNvPr id="4" name="Text Placeholder 3"/>
          <p:cNvSpPr>
            <a:spLocks noGrp="1"/>
          </p:cNvSpPr>
          <p:nvPr>
            <p:ph type="body" sz="quarter" idx="14"/>
          </p:nvPr>
        </p:nvSpPr>
        <p:spPr/>
        <p:txBody>
          <a:bodyPr>
            <a:normAutofit fontScale="92500" lnSpcReduction="20000"/>
          </a:bodyPr>
          <a:lstStyle/>
          <a:p>
            <a:pPr algn="ctr"/>
            <a:r>
              <a:rPr lang="en-US" dirty="0"/>
              <a:t>Integrity – Service - Excellence</a:t>
            </a:r>
          </a:p>
        </p:txBody>
      </p:sp>
      <p:sp>
        <p:nvSpPr>
          <p:cNvPr id="2" name="Rectangle 1"/>
          <p:cNvSpPr/>
          <p:nvPr/>
        </p:nvSpPr>
        <p:spPr>
          <a:xfrm>
            <a:off x="1981200" y="1752600"/>
            <a:ext cx="8305800" cy="3754874"/>
          </a:xfrm>
          <a:prstGeom prst="rect">
            <a:avLst/>
          </a:prstGeom>
        </p:spPr>
        <p:txBody>
          <a:bodyPr wrap="square">
            <a:spAutoFit/>
          </a:bodyPr>
          <a:lstStyle/>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Active Duty personnel may work while on terminal leave, subject to the following restrictions: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Arial" charset="0"/>
            </a:endParaRPr>
          </a:p>
          <a:p>
            <a:pPr marL="742932"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charset="0"/>
              </a:rPr>
              <a:t>Financial disclosure form filers (OGE 450/278) </a:t>
            </a:r>
            <a:r>
              <a:rPr kumimoji="0" lang="en-US" sz="1600" b="1" i="0" u="sng" strike="noStrike" kern="1200" cap="none" spc="0" normalizeH="0" baseline="0" noProof="0" dirty="0">
                <a:ln>
                  <a:noFill/>
                </a:ln>
                <a:solidFill>
                  <a:prstClr val="black"/>
                </a:solidFill>
                <a:effectLst/>
                <a:uLnTx/>
                <a:uFillTx/>
                <a:latin typeface="Calibri"/>
                <a:ea typeface="+mn-ea"/>
                <a:cs typeface="Arial" charset="0"/>
              </a:rPr>
              <a:t>must obtain agency designee approval</a:t>
            </a:r>
            <a:r>
              <a:rPr kumimoji="0" lang="en-US" sz="1600" b="1"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if employer will be prohibited source (use AF Form 3902)</a:t>
            </a:r>
          </a:p>
          <a:p>
            <a:pPr marL="742932" marR="0" lvl="0" indent="-285744" algn="l" defTabSz="914400" rtl="0" eaLnBrk="1"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Arial" charset="0"/>
              </a:rPr>
              <a:t>Military officers working on terminal leave (like all Federal employees) </a:t>
            </a:r>
            <a:r>
              <a:rPr kumimoji="0" lang="en-US" sz="1600" b="1" i="0" u="sng" strike="noStrike" kern="1200" cap="none" spc="0" normalizeH="0" baseline="0" noProof="0" dirty="0">
                <a:ln>
                  <a:noFill/>
                </a:ln>
                <a:solidFill>
                  <a:prstClr val="black"/>
                </a:solidFill>
                <a:effectLst/>
                <a:uLnTx/>
                <a:uFillTx/>
                <a:latin typeface="Calibri"/>
                <a:ea typeface="+mn-ea"/>
                <a:cs typeface="Arial" charset="0"/>
              </a:rPr>
              <a:t>are prohibited by 18 USC §205 and 18 USC §203 from representing their new employer to the Government</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p>
          <a:p>
            <a:pPr marL="1200121" marR="0" lvl="1" indent="-285744" algn="l" defTabSz="914400" rtl="0" eaLnBrk="1"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In almost every case, this </a:t>
            </a:r>
            <a:r>
              <a:rPr kumimoji="0" lang="en-US" sz="1600" b="1" i="0" u="sng" strike="noStrike" kern="1200" cap="none" spc="0" normalizeH="0" baseline="0" noProof="0" dirty="0">
                <a:ln>
                  <a:noFill/>
                </a:ln>
                <a:solidFill>
                  <a:prstClr val="black"/>
                </a:solidFill>
                <a:effectLst/>
                <a:uLnTx/>
                <a:uFillTx/>
                <a:latin typeface="Calibri"/>
                <a:ea typeface="+mn-ea"/>
                <a:cs typeface="Arial" charset="0"/>
              </a:rPr>
              <a:t>precludes a member from interacting or appearing in the Federal workplace as a contractor</a:t>
            </a:r>
            <a:r>
              <a:rPr kumimoji="0" lang="en-US" sz="1600" b="1"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Being present in Government offices on behalf of a contractor is inherently a representation. </a:t>
            </a:r>
          </a:p>
          <a:p>
            <a:pPr marL="1200121" marR="0" lvl="1" indent="-285744" algn="l" defTabSz="914400" rtl="0" eaLnBrk="1"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Of course, military officers on terminal leave may begin work with the contractor, but only </a:t>
            </a:r>
            <a:r>
              <a:rPr kumimoji="0" lang="en-US" sz="1600" b="0" i="0" u="sng" strike="noStrike" kern="1200" cap="none" spc="0" normalizeH="0" baseline="0" noProof="0" dirty="0">
                <a:ln>
                  <a:noFill/>
                </a:ln>
                <a:solidFill>
                  <a:prstClr val="black"/>
                </a:solidFill>
                <a:effectLst/>
                <a:uLnTx/>
                <a:uFillTx/>
                <a:latin typeface="Calibri"/>
                <a:ea typeface="+mn-ea"/>
                <a:cs typeface="Arial" charset="0"/>
              </a:rPr>
              <a:t>"behind the scenes" </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at a contractor office or otherwise away from the Government workplace. </a:t>
            </a:r>
          </a:p>
          <a:p>
            <a:pPr marL="1200121" marR="0" lvl="1"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Enlisted members are not subject to 18 USC §§203 or 205</a:t>
            </a:r>
          </a:p>
        </p:txBody>
      </p:sp>
    </p:spTree>
    <p:extLst>
      <p:ext uri="{BB962C8B-B14F-4D97-AF65-F5344CB8AC3E}">
        <p14:creationId xmlns:p14="http://schemas.microsoft.com/office/powerpoint/2010/main" val="3530905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descr="AF Logo.gif"/>
          <p:cNvPicPr>
            <a:picLocks noGrp="1" noChangeAspect="1"/>
          </p:cNvPicPr>
          <p:nvPr>
            <p:ph type="pic" sz="quarter" idx="13"/>
          </p:nvPr>
        </p:nvPicPr>
        <p:blipFill>
          <a:blip r:embed="rId2" cstate="print"/>
          <a:srcRect l="4902" r="4902"/>
          <a:stretch>
            <a:fillRect/>
          </a:stretch>
        </p:blipFill>
        <p:spPr/>
      </p:pic>
      <p:sp>
        <p:nvSpPr>
          <p:cNvPr id="3" name="Title 2"/>
          <p:cNvSpPr>
            <a:spLocks noGrp="1"/>
          </p:cNvSpPr>
          <p:nvPr>
            <p:ph type="title"/>
          </p:nvPr>
        </p:nvSpPr>
        <p:spPr>
          <a:xfrm>
            <a:off x="3276600" y="274639"/>
            <a:ext cx="6934200" cy="1143000"/>
          </a:xfrm>
        </p:spPr>
        <p:txBody>
          <a:bodyPr/>
          <a:lstStyle/>
          <a:p>
            <a:r>
              <a:rPr lang="en-US" b="1" dirty="0">
                <a:solidFill>
                  <a:schemeClr val="accent6"/>
                </a:solidFill>
              </a:rPr>
              <a:t>After Retirement/Separation</a:t>
            </a:r>
          </a:p>
        </p:txBody>
      </p:sp>
      <p:sp>
        <p:nvSpPr>
          <p:cNvPr id="4" name="Text Placeholder 3"/>
          <p:cNvSpPr>
            <a:spLocks noGrp="1"/>
          </p:cNvSpPr>
          <p:nvPr>
            <p:ph type="body" sz="quarter" idx="14"/>
          </p:nvPr>
        </p:nvSpPr>
        <p:spPr/>
        <p:txBody>
          <a:bodyPr>
            <a:normAutofit fontScale="92500" lnSpcReduction="20000"/>
          </a:bodyPr>
          <a:lstStyle/>
          <a:p>
            <a:pPr algn="ctr"/>
            <a:r>
              <a:rPr lang="en-US" dirty="0"/>
              <a:t>Integrity – Service - Excellence</a:t>
            </a:r>
          </a:p>
        </p:txBody>
      </p:sp>
      <p:sp>
        <p:nvSpPr>
          <p:cNvPr id="2" name="Rectangle 1"/>
          <p:cNvSpPr/>
          <p:nvPr/>
        </p:nvSpPr>
        <p:spPr>
          <a:xfrm>
            <a:off x="2057400" y="1752604"/>
            <a:ext cx="8229600" cy="3816429"/>
          </a:xfrm>
          <a:prstGeom prst="rect">
            <a:avLst/>
          </a:prstGeom>
        </p:spPr>
        <p:txBody>
          <a:bodyPr wrap="square">
            <a:spAutoFit/>
          </a:bodyPr>
          <a:lstStyle/>
          <a:p>
            <a:pPr marL="452427" marR="0" lvl="0" indent="-342891"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349E"/>
                </a:solidFill>
                <a:effectLst/>
                <a:uLnTx/>
                <a:uFillTx/>
                <a:latin typeface="Calibri"/>
                <a:ea typeface="+mn-ea"/>
                <a:cs typeface="Arial" charset="0"/>
              </a:rPr>
              <a:t>Representational Restrictions </a:t>
            </a:r>
            <a:r>
              <a:rPr kumimoji="0" lang="en-US" sz="2400" b="0" i="0" u="none" strike="noStrike" kern="1200" cap="none" spc="0" normalizeH="0" baseline="0" noProof="0" dirty="0">
                <a:ln>
                  <a:noFill/>
                </a:ln>
                <a:solidFill>
                  <a:srgbClr val="00349E"/>
                </a:solidFill>
                <a:effectLst/>
                <a:uLnTx/>
                <a:uFillTx/>
                <a:latin typeface="Calibri"/>
                <a:ea typeface="+mn-ea"/>
                <a:cs typeface="Arial" charset="0"/>
              </a:rPr>
              <a:t>(18 U.S.C. § 207) </a:t>
            </a:r>
          </a:p>
          <a:p>
            <a:pPr marL="461951"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Upon leaving the Federal Government, employees are subject to additional CRIMINAL restrictions under this statute that may </a:t>
            </a:r>
            <a:r>
              <a:rPr kumimoji="0" lang="en-US" sz="1800" b="0" i="0" u="sng" strike="noStrike" kern="1200" cap="none" spc="0" normalizeH="0" baseline="0" noProof="0" dirty="0">
                <a:ln>
                  <a:noFill/>
                </a:ln>
                <a:solidFill>
                  <a:prstClr val="black"/>
                </a:solidFill>
                <a:effectLst/>
                <a:uLnTx/>
                <a:uFillTx/>
                <a:latin typeface="Calibri"/>
                <a:ea typeface="+mn-ea"/>
                <a:cs typeface="Arial" charset="0"/>
              </a:rPr>
              <a:t>limit their interactions</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with the Federal Government on behalf of another person or entity.</a:t>
            </a:r>
          </a:p>
          <a:p>
            <a:pPr marL="461951"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a:ea typeface="+mn-ea"/>
              <a:cs typeface="Arial" charset="0"/>
            </a:endParaRPr>
          </a:p>
          <a:p>
            <a:pPr marL="1200121"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Designed to curb “switching sides”</a:t>
            </a:r>
          </a:p>
          <a:p>
            <a:pPr marL="1200121"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a:ea typeface="+mn-ea"/>
                <a:cs typeface="Arial" charset="0"/>
              </a:rPr>
              <a:t>DOES NOT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prohibit acceptance of employment</a:t>
            </a:r>
          </a:p>
          <a:p>
            <a:pPr marL="1200121"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a:ea typeface="+mn-ea"/>
                <a:cs typeface="Arial" charset="0"/>
              </a:rPr>
              <a:t>MAY</a:t>
            </a:r>
            <a:r>
              <a:rPr kumimoji="0" lang="en-US" sz="1800" b="1" i="1" u="none" strike="noStrike" kern="1200" cap="none" spc="0" normalizeH="0" baseline="0" noProof="0" dirty="0">
                <a:ln>
                  <a:noFill/>
                </a:ln>
                <a:solidFill>
                  <a:prstClr val="black"/>
                </a:solidFill>
                <a:effectLst/>
                <a:uLnTx/>
                <a:uFillTx/>
                <a:latin typeface="Calibri"/>
                <a:ea typeface="+mn-ea"/>
                <a:cs typeface="Arial"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restrict scope of employee’s post government activities</a:t>
            </a:r>
          </a:p>
          <a:p>
            <a:pPr marL="452427" marR="0" lvl="0" indent="-342891"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a:p>
            <a:pPr marL="342891" marR="0" lvl="0" indent="-342891"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349E"/>
                </a:solidFill>
                <a:effectLst/>
                <a:uLnTx/>
                <a:uFillTx/>
                <a:latin typeface="Calibri"/>
                <a:ea typeface="+mn-ea"/>
                <a:cs typeface="Arial" charset="0"/>
              </a:rPr>
              <a:t>Procurement Integrity Act </a:t>
            </a:r>
            <a:r>
              <a:rPr kumimoji="0" lang="en-US" sz="2400" b="0" i="0" u="none" strike="noStrike" kern="1200" cap="none" spc="0" normalizeH="0" baseline="0" noProof="0" dirty="0">
                <a:ln>
                  <a:noFill/>
                </a:ln>
                <a:solidFill>
                  <a:srgbClr val="00349E"/>
                </a:solidFill>
                <a:effectLst/>
                <a:uLnTx/>
                <a:uFillTx/>
                <a:latin typeface="Calibri"/>
                <a:ea typeface="+mn-ea"/>
                <a:cs typeface="Arial" charset="0"/>
              </a:rPr>
              <a:t>(41 U.S.C. 2101-2107) </a:t>
            </a:r>
          </a:p>
          <a:p>
            <a:pPr marL="801668"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Bars acceptance of </a:t>
            </a:r>
            <a:r>
              <a:rPr kumimoji="0" lang="en-US" sz="1800" b="0" i="0" u="sng" strike="noStrike" kern="1200" cap="none" spc="0" normalizeH="0" baseline="0" noProof="0" dirty="0">
                <a:ln>
                  <a:noFill/>
                </a:ln>
                <a:solidFill>
                  <a:prstClr val="black"/>
                </a:solidFill>
                <a:effectLst/>
                <a:uLnTx/>
                <a:uFillTx/>
                <a:latin typeface="Calibri"/>
                <a:ea typeface="+mn-ea"/>
                <a:cs typeface="Arial" charset="0"/>
              </a:rPr>
              <a:t>compensation</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from contractor for 1 year after certain participation in procurement of:</a:t>
            </a:r>
          </a:p>
          <a:p>
            <a:pPr marL="801668"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a:ea typeface="+mn-ea"/>
              <a:cs typeface="Arial" charset="0"/>
            </a:endParaRPr>
          </a:p>
          <a:p>
            <a:pPr marL="1257269"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contracts, subcontracts, modifications, and other actions &gt; $10M</a:t>
            </a:r>
          </a:p>
        </p:txBody>
      </p:sp>
    </p:spTree>
    <p:extLst>
      <p:ext uri="{BB962C8B-B14F-4D97-AF65-F5344CB8AC3E}">
        <p14:creationId xmlns:p14="http://schemas.microsoft.com/office/powerpoint/2010/main" val="2132398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descr="AF Logo.gif"/>
          <p:cNvPicPr>
            <a:picLocks noGrp="1" noChangeAspect="1"/>
          </p:cNvPicPr>
          <p:nvPr>
            <p:ph type="pic" sz="quarter" idx="13"/>
          </p:nvPr>
        </p:nvPicPr>
        <p:blipFill>
          <a:blip r:embed="rId2" cstate="print"/>
          <a:srcRect l="4902" r="4902"/>
          <a:stretch>
            <a:fillRect/>
          </a:stretch>
        </p:blipFill>
        <p:spPr/>
      </p:pic>
      <p:sp>
        <p:nvSpPr>
          <p:cNvPr id="3" name="Title 2"/>
          <p:cNvSpPr>
            <a:spLocks noGrp="1"/>
          </p:cNvSpPr>
          <p:nvPr>
            <p:ph type="title"/>
          </p:nvPr>
        </p:nvSpPr>
        <p:spPr>
          <a:xfrm>
            <a:off x="3315929" y="228600"/>
            <a:ext cx="6934200" cy="1143000"/>
          </a:xfrm>
        </p:spPr>
        <p:txBody>
          <a:bodyPr>
            <a:normAutofit/>
          </a:bodyPr>
          <a:lstStyle/>
          <a:p>
            <a:r>
              <a:rPr lang="en-US" b="1" dirty="0">
                <a:solidFill>
                  <a:schemeClr val="accent6"/>
                </a:solidFill>
              </a:rPr>
              <a:t>Key Representation Bars</a:t>
            </a:r>
          </a:p>
        </p:txBody>
      </p:sp>
      <p:sp>
        <p:nvSpPr>
          <p:cNvPr id="4" name="Text Placeholder 3"/>
          <p:cNvSpPr>
            <a:spLocks noGrp="1"/>
          </p:cNvSpPr>
          <p:nvPr>
            <p:ph type="body" sz="quarter" idx="14"/>
          </p:nvPr>
        </p:nvSpPr>
        <p:spPr/>
        <p:txBody>
          <a:bodyPr>
            <a:normAutofit fontScale="92500" lnSpcReduction="20000"/>
          </a:bodyPr>
          <a:lstStyle/>
          <a:p>
            <a:pPr algn="ctr"/>
            <a:r>
              <a:rPr lang="en-US" dirty="0"/>
              <a:t>Integrity – Service - Excellence</a:t>
            </a:r>
          </a:p>
        </p:txBody>
      </p:sp>
      <p:sp>
        <p:nvSpPr>
          <p:cNvPr id="2" name="Rectangle 1"/>
          <p:cNvSpPr/>
          <p:nvPr/>
        </p:nvSpPr>
        <p:spPr>
          <a:xfrm>
            <a:off x="2209800" y="1828804"/>
            <a:ext cx="7696200" cy="4524315"/>
          </a:xfrm>
          <a:prstGeom prst="rect">
            <a:avLst/>
          </a:prstGeom>
        </p:spPr>
        <p:txBody>
          <a:bodyPr wrap="square">
            <a:spAutoFit/>
          </a:bodyPr>
          <a:lstStyle/>
          <a:p>
            <a:pPr marL="50799"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n-ea"/>
                <a:cs typeface="Arial" charset="0"/>
              </a:rPr>
              <a:t>1-Year Cooling Off Period</a:t>
            </a:r>
            <a:r>
              <a:rPr kumimoji="0" lang="en-US" sz="2800" b="1" i="0" u="none" strike="noStrike" kern="1200" cap="none" spc="0" normalizeH="0" baseline="0" noProof="0" dirty="0">
                <a:ln>
                  <a:noFill/>
                </a:ln>
                <a:solidFill>
                  <a:srgbClr val="FFC000"/>
                </a:solidFill>
                <a:effectLst/>
                <a:uLnTx/>
                <a:uFillTx/>
                <a:latin typeface="Calibri"/>
                <a:ea typeface="+mn-ea"/>
                <a:cs typeface="Arial"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Bars former </a:t>
            </a:r>
            <a:r>
              <a:rPr kumimoji="0" lang="en-US" sz="1800" b="0" i="0" u="sng" strike="noStrike" kern="1200" cap="none" spc="0" normalizeH="0" baseline="0" noProof="0" dirty="0">
                <a:ln>
                  <a:noFill/>
                </a:ln>
                <a:solidFill>
                  <a:srgbClr val="FF0000"/>
                </a:solidFill>
                <a:effectLst/>
                <a:uLnTx/>
                <a:uFillTx/>
                <a:latin typeface="Calibri"/>
                <a:ea typeface="+mn-ea"/>
                <a:cs typeface="Arial" charset="0"/>
              </a:rPr>
              <a:t>senior employees  (SES/GO)</a:t>
            </a:r>
            <a:r>
              <a:rPr kumimoji="0" lang="en-US" sz="1800" b="0" i="0" u="none" strike="noStrike" kern="1200" cap="none" spc="0" normalizeH="0" baseline="0" noProof="0" dirty="0">
                <a:ln>
                  <a:noFill/>
                </a:ln>
                <a:solidFill>
                  <a:srgbClr val="FF0000"/>
                </a:solidFill>
                <a:effectLst/>
                <a:uLnTx/>
                <a:uFillTx/>
                <a:latin typeface="Calibri"/>
                <a:ea typeface="+mn-ea"/>
                <a:cs typeface="Arial"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from communicating to or appearing before their former department or agency, on behalf of another person or entity, with the intent to influence official action for 1 year after ceasing to serve in a senior employee position.</a:t>
            </a:r>
            <a:endParaRPr kumimoji="0" lang="en-US" sz="1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n-ea"/>
              <a:cs typeface="Arial" charset="0"/>
            </a:endParaRPr>
          </a:p>
          <a:p>
            <a:pPr marL="50799" marR="0" lvl="0" indent="0" algn="l" defTabSz="914400" rtl="0" eaLnBrk="1" fontAlgn="auto" latinLnBrk="0" hangingPunct="1">
              <a:lnSpc>
                <a:spcPct val="100000"/>
              </a:lnSpc>
              <a:spcBef>
                <a:spcPct val="0"/>
              </a:spcBef>
              <a:spcAft>
                <a:spcPts val="0"/>
              </a:spcAft>
              <a:buClrTx/>
              <a:buSzTx/>
              <a:buFontTx/>
              <a:buNone/>
              <a:tabLst/>
              <a:defRPr/>
            </a:pPr>
            <a:endParaRPr kumimoji="0" lang="en-US" sz="11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n-ea"/>
              <a:cs typeface="Arial" charset="0"/>
            </a:endParaRPr>
          </a:p>
          <a:p>
            <a:pPr marL="50799"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n-ea"/>
                <a:cs typeface="Arial" charset="0"/>
              </a:rPr>
              <a:t>Lifetime Ban</a:t>
            </a:r>
            <a:r>
              <a:rPr kumimoji="0" lang="en-US" sz="2000" b="1" i="0" u="none" strike="noStrike" kern="1200" cap="none" spc="0" normalizeH="0" baseline="0" noProof="0" dirty="0">
                <a:ln>
                  <a:noFill/>
                </a:ln>
                <a:solidFill>
                  <a:srgbClr val="FFC000"/>
                </a:solidFill>
                <a:effectLst/>
                <a:uLnTx/>
                <a:uFillTx/>
                <a:latin typeface="Calibri"/>
                <a:ea typeface="+mn-ea"/>
                <a:cs typeface="Arial"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Bars all former employees from representing another before any Federal agency or court regarding particular matters involving specific parties in which they </a:t>
            </a:r>
            <a:r>
              <a:rPr kumimoji="0" lang="en-US" sz="1800" b="1" i="0" u="none" strike="noStrike" kern="1200" cap="none" spc="0" normalizeH="0" baseline="0" noProof="0" dirty="0">
                <a:ln>
                  <a:noFill/>
                </a:ln>
                <a:solidFill>
                  <a:srgbClr val="FF0000"/>
                </a:solidFill>
                <a:effectLst/>
                <a:uLnTx/>
                <a:uFillTx/>
                <a:latin typeface="Calibri"/>
                <a:ea typeface="+mn-ea"/>
                <a:cs typeface="Arial" charset="0"/>
              </a:rPr>
              <a:t>participated personally and substantially at anytime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during Federal service.</a:t>
            </a:r>
          </a:p>
          <a:p>
            <a:pPr marL="50799" marR="0" lvl="0" indent="0" algn="l" defTabSz="914400" rtl="0" eaLnBrk="1" fontAlgn="auto" latinLnBrk="0" hangingPunct="1">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Arial" charset="0"/>
            </a:endParaRPr>
          </a:p>
          <a:p>
            <a:pPr marL="50799"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n-ea"/>
                <a:cs typeface="Arial" charset="0"/>
              </a:rPr>
              <a:t>2-Year Ban</a:t>
            </a:r>
            <a:r>
              <a:rPr kumimoji="0" lang="en-US" sz="2000" b="1" i="0" u="none" strike="noStrike" kern="1200" cap="none" spc="0" normalizeH="0" baseline="0" noProof="0" dirty="0">
                <a:ln>
                  <a:noFill/>
                </a:ln>
                <a:solidFill>
                  <a:srgbClr val="FFC000"/>
                </a:solidFill>
                <a:effectLst/>
                <a:uLnTx/>
                <a:uFillTx/>
                <a:latin typeface="Calibri"/>
                <a:ea typeface="+mn-ea"/>
                <a:cs typeface="Arial"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Bars all former employees from representing before any Federal agency or court regarding particular matters involving specific parties that were </a:t>
            </a:r>
            <a:r>
              <a:rPr kumimoji="0" lang="en-US" sz="1800" b="0" i="0" u="none" strike="noStrike" kern="1200" cap="none" spc="0" normalizeH="0" baseline="0" noProof="0" dirty="0">
                <a:ln>
                  <a:noFill/>
                </a:ln>
                <a:solidFill>
                  <a:srgbClr val="FF0000"/>
                </a:solidFill>
                <a:effectLst/>
                <a:uLnTx/>
                <a:uFillTx/>
                <a:latin typeface="Calibri"/>
                <a:ea typeface="+mn-ea"/>
                <a:cs typeface="Arial" charset="0"/>
              </a:rPr>
              <a:t>under their official responsibility during their last year of Federal employment.  </a:t>
            </a:r>
          </a:p>
          <a:p>
            <a:pPr marL="50799"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        </a:t>
            </a:r>
          </a:p>
        </p:txBody>
      </p:sp>
    </p:spTree>
    <p:extLst>
      <p:ext uri="{BB962C8B-B14F-4D97-AF65-F5344CB8AC3E}">
        <p14:creationId xmlns:p14="http://schemas.microsoft.com/office/powerpoint/2010/main" val="2484826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descr="AF Logo.gif"/>
          <p:cNvPicPr>
            <a:picLocks noGrp="1" noChangeAspect="1"/>
          </p:cNvPicPr>
          <p:nvPr>
            <p:ph type="pic" sz="quarter" idx="13"/>
          </p:nvPr>
        </p:nvPicPr>
        <p:blipFill>
          <a:blip r:embed="rId2" cstate="print"/>
          <a:srcRect l="4902" r="4902"/>
          <a:stretch>
            <a:fillRect/>
          </a:stretch>
        </p:blipFill>
        <p:spPr/>
      </p:pic>
      <p:sp>
        <p:nvSpPr>
          <p:cNvPr id="3" name="Title 2"/>
          <p:cNvSpPr>
            <a:spLocks noGrp="1"/>
          </p:cNvSpPr>
          <p:nvPr>
            <p:ph type="title"/>
          </p:nvPr>
        </p:nvSpPr>
        <p:spPr>
          <a:xfrm>
            <a:off x="3276600" y="274639"/>
            <a:ext cx="7863348" cy="1143000"/>
          </a:xfrm>
        </p:spPr>
        <p:txBody>
          <a:bodyPr>
            <a:noAutofit/>
          </a:bodyPr>
          <a:lstStyle/>
          <a:p>
            <a:r>
              <a:rPr lang="en-US" b="1" dirty="0">
                <a:solidFill>
                  <a:schemeClr val="accent6"/>
                </a:solidFill>
              </a:rPr>
              <a:t>Representational Restrictions</a:t>
            </a:r>
            <a:br>
              <a:rPr lang="en-US" b="1" dirty="0">
                <a:solidFill>
                  <a:schemeClr val="accent6"/>
                </a:solidFill>
              </a:rPr>
            </a:br>
            <a:r>
              <a:rPr lang="en-US" b="1" dirty="0">
                <a:solidFill>
                  <a:schemeClr val="accent6"/>
                </a:solidFill>
              </a:rPr>
              <a:t>Key Definitions</a:t>
            </a:r>
          </a:p>
        </p:txBody>
      </p:sp>
      <p:sp>
        <p:nvSpPr>
          <p:cNvPr id="4" name="Text Placeholder 3"/>
          <p:cNvSpPr>
            <a:spLocks noGrp="1"/>
          </p:cNvSpPr>
          <p:nvPr>
            <p:ph type="body" sz="quarter" idx="14"/>
          </p:nvPr>
        </p:nvSpPr>
        <p:spPr/>
        <p:txBody>
          <a:bodyPr>
            <a:normAutofit fontScale="92500" lnSpcReduction="20000"/>
          </a:bodyPr>
          <a:lstStyle/>
          <a:p>
            <a:pPr algn="ctr"/>
            <a:r>
              <a:rPr lang="en-US" dirty="0"/>
              <a:t>Integrity – Service - Excellence</a:t>
            </a:r>
          </a:p>
        </p:txBody>
      </p:sp>
      <p:sp>
        <p:nvSpPr>
          <p:cNvPr id="2" name="Rectangle 1"/>
          <p:cNvSpPr/>
          <p:nvPr/>
        </p:nvSpPr>
        <p:spPr>
          <a:xfrm>
            <a:off x="1905000" y="1828800"/>
            <a:ext cx="8458200" cy="4339650"/>
          </a:xfrm>
          <a:prstGeom prst="rect">
            <a:avLst/>
          </a:prstGeom>
        </p:spPr>
        <p:txBody>
          <a:bodyPr wrap="square">
            <a:spAutoFit/>
          </a:bodyPr>
          <a:lstStyle/>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FF0000"/>
                </a:solidFill>
                <a:effectLst>
                  <a:glow rad="63500">
                    <a:srgbClr val="FFFF00">
                      <a:alpha val="40000"/>
                    </a:srgbClr>
                  </a:glow>
                </a:effectLst>
                <a:uLnTx/>
                <a:uFillTx/>
                <a:latin typeface="Calibri"/>
                <a:ea typeface="+mn-ea"/>
                <a:cs typeface="Arial" charset="0"/>
              </a:rPr>
              <a:t>“Particular matter”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includes a judicial or other proceeding, application, request</a:t>
            </a:r>
          </a:p>
          <a:p>
            <a:pPr marL="57466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for a ruling or other determination, </a:t>
            </a:r>
            <a:r>
              <a:rPr kumimoji="0" lang="en-US" sz="1800" b="1" i="0" u="none" strike="noStrike" kern="1200" cap="none" spc="0" normalizeH="0" baseline="0" noProof="0" dirty="0">
                <a:ln>
                  <a:noFill/>
                </a:ln>
                <a:solidFill>
                  <a:prstClr val="black"/>
                </a:solidFill>
                <a:effectLst/>
                <a:uLnTx/>
                <a:uFillTx/>
                <a:latin typeface="Calibri"/>
                <a:ea typeface="+mn-ea"/>
                <a:cs typeface="Arial" charset="0"/>
              </a:rPr>
              <a:t>contract</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claim, controversy, or investigation. Generally, does not include rulemaking, formulation of general policy, standards or objectives, or other matters of general application.</a:t>
            </a:r>
          </a:p>
          <a:p>
            <a:pPr marL="57466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Arial" charset="0"/>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FF0000"/>
                </a:solidFill>
                <a:effectLst>
                  <a:glow rad="63500">
                    <a:srgbClr val="FFFF00">
                      <a:alpha val="40000"/>
                    </a:srgbClr>
                  </a:glow>
                </a:effectLst>
                <a:uLnTx/>
                <a:uFillTx/>
                <a:latin typeface="Calibri"/>
                <a:ea typeface="+mn-ea"/>
                <a:cs typeface="Arial" charset="0"/>
              </a:rPr>
              <a:t>“Intent to influence”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seeking some discretionary action, ruling, benefit, or</a:t>
            </a:r>
          </a:p>
          <a:p>
            <a:pPr marL="57466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approval. Does not include purely social contacts or requesting publicly available information.</a:t>
            </a:r>
          </a:p>
          <a:p>
            <a:pPr marL="57466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Arial" charset="0"/>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FF0000"/>
                </a:solidFill>
                <a:effectLst>
                  <a:glow rad="63500">
                    <a:srgbClr val="FFFF00">
                      <a:alpha val="40000"/>
                    </a:srgbClr>
                  </a:glow>
                </a:effectLst>
                <a:uLnTx/>
                <a:uFillTx/>
                <a:latin typeface="Calibri"/>
                <a:ea typeface="+mn-ea"/>
                <a:cs typeface="Arial" charset="0"/>
              </a:rPr>
              <a:t>“Participate personally and substantially”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to participate directly and significantly by</a:t>
            </a:r>
          </a:p>
          <a:p>
            <a:pPr marL="57466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decision, approval, recommendation, rendering of advice or investigation.  Includes actions of a subordinate if actually directed by the former employee.</a:t>
            </a:r>
          </a:p>
          <a:p>
            <a:pPr marL="57466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Arial" charset="0"/>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FF0000"/>
                </a:solidFill>
                <a:effectLst>
                  <a:glow rad="63500">
                    <a:srgbClr val="FFFF00">
                      <a:alpha val="40000"/>
                    </a:srgbClr>
                  </a:glow>
                </a:effectLst>
                <a:uLnTx/>
                <a:uFillTx/>
                <a:latin typeface="Calibri"/>
                <a:ea typeface="+mn-ea"/>
                <a:cs typeface="Arial" charset="0"/>
              </a:rPr>
              <a:t>“Official responsibility” </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direct administrative or operating authority, whether</a:t>
            </a:r>
          </a:p>
          <a:p>
            <a:pPr marL="57466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intermediate or final, and either exercisable alone or with others, and either personally or through subordinates, to approve, disapprove, or otherwise direct Government action.</a:t>
            </a:r>
          </a:p>
        </p:txBody>
      </p:sp>
    </p:spTree>
    <p:extLst>
      <p:ext uri="{BB962C8B-B14F-4D97-AF65-F5344CB8AC3E}">
        <p14:creationId xmlns:p14="http://schemas.microsoft.com/office/powerpoint/2010/main" val="2417169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descr="AF Logo.gif"/>
          <p:cNvPicPr>
            <a:picLocks noGrp="1" noChangeAspect="1"/>
          </p:cNvPicPr>
          <p:nvPr>
            <p:ph type="pic" sz="quarter" idx="13"/>
          </p:nvPr>
        </p:nvPicPr>
        <p:blipFill>
          <a:blip r:embed="rId2" cstate="print"/>
          <a:srcRect l="4902" r="4902"/>
          <a:stretch>
            <a:fillRect/>
          </a:stretch>
        </p:blipFill>
        <p:spPr/>
      </p:pic>
      <p:sp>
        <p:nvSpPr>
          <p:cNvPr id="3" name="Title 2"/>
          <p:cNvSpPr>
            <a:spLocks noGrp="1"/>
          </p:cNvSpPr>
          <p:nvPr>
            <p:ph type="title"/>
          </p:nvPr>
        </p:nvSpPr>
        <p:spPr>
          <a:xfrm>
            <a:off x="3276600" y="274639"/>
            <a:ext cx="6934200" cy="1143000"/>
          </a:xfrm>
        </p:spPr>
        <p:txBody>
          <a:bodyPr>
            <a:normAutofit/>
          </a:bodyPr>
          <a:lstStyle/>
          <a:p>
            <a:r>
              <a:rPr lang="en-US" b="1" dirty="0">
                <a:solidFill>
                  <a:schemeClr val="accent6"/>
                </a:solidFill>
              </a:rPr>
              <a:t>Procurement Integrity Act</a:t>
            </a:r>
          </a:p>
        </p:txBody>
      </p:sp>
      <p:sp>
        <p:nvSpPr>
          <p:cNvPr id="4" name="Text Placeholder 3"/>
          <p:cNvSpPr>
            <a:spLocks noGrp="1"/>
          </p:cNvSpPr>
          <p:nvPr>
            <p:ph type="body" sz="quarter" idx="14"/>
          </p:nvPr>
        </p:nvSpPr>
        <p:spPr/>
        <p:txBody>
          <a:bodyPr>
            <a:normAutofit fontScale="92500" lnSpcReduction="20000"/>
          </a:bodyPr>
          <a:lstStyle/>
          <a:p>
            <a:pPr algn="ctr"/>
            <a:r>
              <a:rPr lang="en-US" dirty="0"/>
              <a:t>Integrity – </a:t>
            </a:r>
            <a:r>
              <a:rPr lang="en-US" sz="1700" dirty="0"/>
              <a:t>Service</a:t>
            </a:r>
            <a:r>
              <a:rPr lang="en-US" dirty="0"/>
              <a:t> - Excellence</a:t>
            </a:r>
          </a:p>
        </p:txBody>
      </p:sp>
      <p:sp>
        <p:nvSpPr>
          <p:cNvPr id="2" name="Rectangle 1"/>
          <p:cNvSpPr/>
          <p:nvPr/>
        </p:nvSpPr>
        <p:spPr>
          <a:xfrm>
            <a:off x="1981200" y="1752603"/>
            <a:ext cx="8229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The 1-year Ban on Accepting Compensation from the Contractor is triggered if the employee served in any of the following </a:t>
            </a:r>
            <a:r>
              <a:rPr kumimoji="0" lang="en-US" sz="1800" b="0" i="0" u="sng" strike="noStrike" kern="1200" cap="none" spc="0" normalizeH="0" baseline="0" noProof="0" dirty="0">
                <a:ln>
                  <a:noFill/>
                </a:ln>
                <a:solidFill>
                  <a:srgbClr val="005BD3"/>
                </a:solidFill>
                <a:effectLst/>
                <a:uLnTx/>
                <a:uFillTx/>
                <a:latin typeface="Calibri"/>
                <a:ea typeface="+mn-ea"/>
                <a:cs typeface="Arial" charset="0"/>
              </a:rPr>
              <a:t>roles</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 or made the following </a:t>
            </a:r>
            <a:r>
              <a:rPr kumimoji="0" lang="en-US" sz="1800" b="0" i="0" u="sng" strike="noStrike" kern="1200" cap="none" spc="0" normalizeH="0" baseline="0" noProof="0" dirty="0">
                <a:ln>
                  <a:noFill/>
                </a:ln>
                <a:solidFill>
                  <a:srgbClr val="005BD3"/>
                </a:solidFill>
                <a:effectLst/>
                <a:uLnTx/>
                <a:uFillTx/>
                <a:latin typeface="Calibri"/>
                <a:ea typeface="+mn-ea"/>
                <a:cs typeface="Arial" charset="0"/>
              </a:rPr>
              <a:t>decisions</a:t>
            </a: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a:t>
            </a:r>
          </a:p>
        </p:txBody>
      </p:sp>
      <p:sp>
        <p:nvSpPr>
          <p:cNvPr id="6" name="Rectangle 5"/>
          <p:cNvSpPr/>
          <p:nvPr/>
        </p:nvSpPr>
        <p:spPr>
          <a:xfrm>
            <a:off x="1828800" y="2618604"/>
            <a:ext cx="4419600" cy="31393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5BD3"/>
                </a:solidFill>
                <a:effectLst/>
                <a:uLnTx/>
                <a:uFillTx/>
                <a:latin typeface="Calibri"/>
                <a:ea typeface="+mn-ea"/>
                <a:cs typeface="Arial" charset="0"/>
              </a:rPr>
              <a:t>ROLES</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Served as a Procuring Contract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Source Selection Authority,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Source Selection Evaluation Board Member,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or Chief of Financial or Technical Evaluation Team for a procurement &gt; $10M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Served as a Program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Deputy Program Manager,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Administrative Contracting Officer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procurement &gt; $10M</a:t>
            </a:r>
          </a:p>
        </p:txBody>
      </p:sp>
      <p:sp>
        <p:nvSpPr>
          <p:cNvPr id="7" name="Rectangle 6"/>
          <p:cNvSpPr/>
          <p:nvPr/>
        </p:nvSpPr>
        <p:spPr>
          <a:xfrm>
            <a:off x="6477000" y="2627166"/>
            <a:ext cx="3886200" cy="25853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5BD3"/>
                </a:solidFill>
                <a:effectLst/>
                <a:uLnTx/>
                <a:uFillTx/>
                <a:latin typeface="Calibri"/>
                <a:ea typeface="+mn-ea"/>
                <a:cs typeface="Arial" charset="0"/>
              </a:rPr>
              <a:t>DECISIONS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Personally made decision to:</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Award a contract, subcontract,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modification, or task order &gt; $10M</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Establish overhead or 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rates applicable to contract &gt; $10M</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Approve issuance of a contract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payment &gt; $10M</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rPr>
              <a:t>Pay or settle a contract claim &gt;$10M</a:t>
            </a:r>
          </a:p>
        </p:txBody>
      </p:sp>
      <p:sp>
        <p:nvSpPr>
          <p:cNvPr id="10" name="Rounded Rectangle 9"/>
          <p:cNvSpPr/>
          <p:nvPr/>
        </p:nvSpPr>
        <p:spPr>
          <a:xfrm>
            <a:off x="1828800" y="2618600"/>
            <a:ext cx="4267200" cy="3477400"/>
          </a:xfrm>
          <a:prstGeom prst="roundRect">
            <a:avLst/>
          </a:prstGeom>
          <a:solidFill>
            <a:srgbClr val="FFFF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ounded Rectangle 10"/>
          <p:cNvSpPr/>
          <p:nvPr/>
        </p:nvSpPr>
        <p:spPr>
          <a:xfrm>
            <a:off x="6477000" y="2618600"/>
            <a:ext cx="3886200" cy="3477400"/>
          </a:xfrm>
          <a:prstGeom prst="roundRect">
            <a:avLst/>
          </a:prstGeom>
          <a:solidFill>
            <a:srgbClr val="FFFF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81257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descr="AF Logo.gif"/>
          <p:cNvPicPr>
            <a:picLocks noGrp="1" noChangeAspect="1"/>
          </p:cNvPicPr>
          <p:nvPr>
            <p:ph type="pic" sz="quarter" idx="13"/>
          </p:nvPr>
        </p:nvPicPr>
        <p:blipFill>
          <a:blip r:embed="rId3" cstate="print"/>
          <a:srcRect l="4902" r="4902"/>
          <a:stretch>
            <a:fillRect/>
          </a:stretch>
        </p:blipFill>
        <p:spPr/>
      </p:pic>
      <p:sp>
        <p:nvSpPr>
          <p:cNvPr id="3" name="Title 2"/>
          <p:cNvSpPr>
            <a:spLocks noGrp="1"/>
          </p:cNvSpPr>
          <p:nvPr>
            <p:ph type="title"/>
          </p:nvPr>
        </p:nvSpPr>
        <p:spPr>
          <a:xfrm>
            <a:off x="2824315" y="135194"/>
            <a:ext cx="8229600" cy="1143000"/>
          </a:xfrm>
        </p:spPr>
        <p:txBody>
          <a:bodyPr>
            <a:normAutofit/>
          </a:bodyPr>
          <a:lstStyle/>
          <a:p>
            <a:pPr marL="457189" indent="-457189">
              <a:lnSpc>
                <a:spcPct val="150000"/>
              </a:lnSpc>
            </a:pPr>
            <a:r>
              <a:rPr lang="en-US" b="1" dirty="0">
                <a:solidFill>
                  <a:schemeClr val="accent6"/>
                </a:solidFill>
              </a:rPr>
              <a:t>Foreign Employment Restrictions</a:t>
            </a:r>
            <a:endParaRPr lang="en-US" b="1" dirty="0"/>
          </a:p>
        </p:txBody>
      </p:sp>
      <p:sp>
        <p:nvSpPr>
          <p:cNvPr id="4" name="Text Placeholder 3"/>
          <p:cNvSpPr>
            <a:spLocks noGrp="1"/>
          </p:cNvSpPr>
          <p:nvPr>
            <p:ph type="body" sz="quarter" idx="14"/>
          </p:nvPr>
        </p:nvSpPr>
        <p:spPr/>
        <p:txBody>
          <a:bodyPr>
            <a:normAutofit fontScale="92500" lnSpcReduction="20000"/>
          </a:bodyPr>
          <a:lstStyle/>
          <a:p>
            <a:pPr algn="ctr"/>
            <a:r>
              <a:rPr lang="en-US" dirty="0"/>
              <a:t>Integrity – </a:t>
            </a:r>
            <a:r>
              <a:rPr lang="en-US" sz="1700" dirty="0"/>
              <a:t>Service</a:t>
            </a:r>
            <a:r>
              <a:rPr lang="en-US" dirty="0"/>
              <a:t> - Excellence</a:t>
            </a:r>
          </a:p>
        </p:txBody>
      </p:sp>
      <p:sp>
        <p:nvSpPr>
          <p:cNvPr id="6" name="Rectangle 5"/>
          <p:cNvSpPr/>
          <p:nvPr/>
        </p:nvSpPr>
        <p:spPr>
          <a:xfrm>
            <a:off x="2013627" y="1600201"/>
            <a:ext cx="8229600" cy="4727448"/>
          </a:xfrm>
          <a:prstGeom prst="rect">
            <a:avLst/>
          </a:prstGeom>
        </p:spPr>
        <p:txBody>
          <a:bodyPr wrap="square">
            <a:spAutoFit/>
          </a:bodyPr>
          <a:lstStyle/>
          <a:p>
            <a:pPr marL="342891" marR="0" lvl="0" indent="-342891" algn="l" defTabSz="914400" rtl="0" eaLnBrk="0" fontAlgn="base" latinLnBrk="0" hangingPunct="0">
              <a:lnSpc>
                <a:spcPct val="100000"/>
              </a:lnSpc>
              <a:spcBef>
                <a:spcPct val="20000"/>
              </a:spcBef>
              <a:spcAft>
                <a:spcPct val="0"/>
              </a:spcAft>
              <a:buClr>
                <a:srgbClr val="3333CC"/>
              </a:buClr>
              <a:buSzTx/>
              <a:buFontTx/>
              <a:buChar char="•"/>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Military Retirees seeking employment/ compensation from a Foreign Government…</a:t>
            </a:r>
          </a:p>
          <a:p>
            <a:pPr marL="0" marR="0" lvl="0" indent="0" algn="ctr" defTabSz="914400" rtl="0" eaLnBrk="0" fontAlgn="base" latinLnBrk="0" hangingPunct="0">
              <a:lnSpc>
                <a:spcPct val="100000"/>
              </a:lnSpc>
              <a:spcBef>
                <a:spcPct val="20000"/>
              </a:spcBef>
              <a:spcAft>
                <a:spcPct val="0"/>
              </a:spcAft>
              <a:buClr>
                <a:srgbClr val="3333CC"/>
              </a:buClr>
              <a:buSzTx/>
              <a:buFontTx/>
              <a:buNone/>
              <a:tabLst/>
              <a:defRPr/>
            </a:pPr>
            <a:r>
              <a:rPr kumimoji="0" lang="en-US" sz="2000" b="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MUST OBTAIN CONSENT!</a:t>
            </a:r>
          </a:p>
          <a:p>
            <a:pPr marL="0" marR="0" lvl="0" indent="0" algn="l" defTabSz="914400" rtl="0" eaLnBrk="0" fontAlgn="base" latinLnBrk="0" hangingPunct="0">
              <a:lnSpc>
                <a:spcPct val="100000"/>
              </a:lnSpc>
              <a:spcBef>
                <a:spcPct val="20000"/>
              </a:spcBef>
              <a:spcAft>
                <a:spcPct val="0"/>
              </a:spcAft>
              <a:buClr>
                <a:srgbClr val="3333CC"/>
              </a:buClr>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
                <a:srgbClr val="3333CC"/>
              </a:buClr>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 the Emoluments Clause of the U.S. Constitution retired military officers, enlisted personnel, and Reservists </a:t>
            </a:r>
            <a:r>
              <a:rPr kumimoji="0" lang="en-US" sz="1400" b="0"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may not accept a payment from a foreign government without first obtaining the consent of Congress</a:t>
            </a: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Congress has determined that this consent should be obtained by asking for advance permission from the Secretary of State and the Secretary of the Military Department concerned before accepting the payment. For purposes of the Emoluments Clause, a corporation that is controlled by a foreign government is generally considered to be the same as the foreign government itself.</a:t>
            </a:r>
          </a:p>
          <a:p>
            <a:pPr marL="0" marR="0" lvl="0" indent="0" algn="l" defTabSz="914400" rtl="0" eaLnBrk="0" fontAlgn="base" latinLnBrk="0" hangingPunct="0">
              <a:lnSpc>
                <a:spcPct val="100000"/>
              </a:lnSpc>
              <a:spcBef>
                <a:spcPct val="20000"/>
              </a:spcBef>
              <a:spcAft>
                <a:spcPct val="0"/>
              </a:spcAft>
              <a:buClr>
                <a:srgbClr val="3333CC"/>
              </a:buClr>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20000"/>
              </a:spcBef>
              <a:spcAft>
                <a:spcPct val="0"/>
              </a:spcAft>
              <a:buClr>
                <a:srgbClr val="3333CC"/>
              </a:buClr>
              <a:buSzTx/>
              <a:buFontTx/>
              <a:buNone/>
              <a:tabLst/>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penalty for violating the Emoluments Clause is suspension of a portion of (or in some instances all) retired military pay during the period of the violation.</a:t>
            </a:r>
          </a:p>
          <a:p>
            <a:pPr marL="0" marR="0" lvl="0" indent="0" algn="l" defTabSz="914400" rtl="0" eaLnBrk="0" fontAlgn="base" latinLnBrk="0" hangingPunct="0">
              <a:lnSpc>
                <a:spcPct val="100000"/>
              </a:lnSpc>
              <a:spcBef>
                <a:spcPct val="20000"/>
              </a:spcBef>
              <a:spcAft>
                <a:spcPct val="0"/>
              </a:spcAft>
              <a:buClr>
                <a:srgbClr val="3333CC"/>
              </a:buClr>
              <a:buSzTx/>
              <a:buFontTx/>
              <a:buNone/>
              <a:tabLst/>
              <a:defRPr/>
            </a:pPr>
            <a:endPar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33CC"/>
              </a:buClr>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AF Retirees considering employment by a foreign government should consult AFI 36-2913, </a:t>
            </a:r>
            <a:r>
              <a:rPr kumimoji="0" lang="en-US" sz="1400" b="1"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Request for Approval of Foreign Government Employment </a:t>
            </a:r>
            <a:r>
              <a:rPr kumimoji="0" lang="en-US"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 Nov 03</a:t>
            </a:r>
            <a:r>
              <a:rPr kumimoji="0" lang="en-US" sz="1400" b="1"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 responsible office is:  HQ AFPC/DPFFF, 550 C Street West, Randolph AFB, Texas, 78150-4739.  Telephone is COM 210-565-2273 or DSN 665-2273.  Point of Contact is Ms. Tammy Hern.</a:t>
            </a:r>
          </a:p>
        </p:txBody>
      </p:sp>
    </p:spTree>
    <p:extLst>
      <p:ext uri="{BB962C8B-B14F-4D97-AF65-F5344CB8AC3E}">
        <p14:creationId xmlns:p14="http://schemas.microsoft.com/office/powerpoint/2010/main" val="1611887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descr="AF Logo.gif"/>
          <p:cNvPicPr>
            <a:picLocks noGrp="1" noChangeAspect="1"/>
          </p:cNvPicPr>
          <p:nvPr>
            <p:ph type="pic" sz="quarter" idx="13"/>
          </p:nvPr>
        </p:nvPicPr>
        <p:blipFill>
          <a:blip r:embed="rId3" cstate="print"/>
          <a:srcRect l="4902" r="4902"/>
          <a:stretch>
            <a:fillRect/>
          </a:stretch>
        </p:blipFill>
        <p:spPr/>
      </p:pic>
      <p:sp>
        <p:nvSpPr>
          <p:cNvPr id="3" name="Title 2"/>
          <p:cNvSpPr>
            <a:spLocks noGrp="1"/>
          </p:cNvSpPr>
          <p:nvPr>
            <p:ph type="title"/>
          </p:nvPr>
        </p:nvSpPr>
        <p:spPr>
          <a:xfrm>
            <a:off x="2714625" y="2857500"/>
            <a:ext cx="6934200" cy="1143000"/>
          </a:xfrm>
        </p:spPr>
        <p:txBody>
          <a:bodyPr/>
          <a:lstStyle/>
          <a:p>
            <a:r>
              <a:rPr lang="en-US" b="1" dirty="0">
                <a:solidFill>
                  <a:schemeClr val="accent6"/>
                </a:solidFill>
              </a:rPr>
              <a:t>Questions?</a:t>
            </a:r>
          </a:p>
        </p:txBody>
      </p:sp>
      <p:sp>
        <p:nvSpPr>
          <p:cNvPr id="4" name="Text Placeholder 3"/>
          <p:cNvSpPr>
            <a:spLocks noGrp="1"/>
          </p:cNvSpPr>
          <p:nvPr>
            <p:ph type="body" sz="quarter" idx="14"/>
          </p:nvPr>
        </p:nvSpPr>
        <p:spPr/>
        <p:txBody>
          <a:bodyPr>
            <a:normAutofit fontScale="92500" lnSpcReduction="20000"/>
          </a:bodyPr>
          <a:lstStyle/>
          <a:p>
            <a:pPr algn="ctr"/>
            <a:r>
              <a:rPr lang="en-US" dirty="0"/>
              <a:t>Integrity – Service - Excellence</a:t>
            </a:r>
          </a:p>
        </p:txBody>
      </p:sp>
    </p:spTree>
    <p:extLst>
      <p:ext uri="{BB962C8B-B14F-4D97-AF65-F5344CB8AC3E}">
        <p14:creationId xmlns:p14="http://schemas.microsoft.com/office/powerpoint/2010/main" val="2787285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7" descr="AFR_Logo_SilverBevel_MASTER"/>
          <p:cNvPicPr>
            <a:picLocks noChangeAspect="1" noChangeArrowheads="1"/>
          </p:cNvPicPr>
          <p:nvPr/>
        </p:nvPicPr>
        <p:blipFill>
          <a:blip r:embed="rId2" cstate="print"/>
          <a:srcRect/>
          <a:stretch>
            <a:fillRect/>
          </a:stretch>
        </p:blipFill>
        <p:spPr bwMode="auto">
          <a:xfrm>
            <a:off x="2667000" y="228600"/>
            <a:ext cx="7086600" cy="1066800"/>
          </a:xfrm>
          <a:prstGeom prst="rect">
            <a:avLst/>
          </a:prstGeom>
          <a:noFill/>
          <a:ln w="9525">
            <a:noFill/>
            <a:miter lim="800000"/>
            <a:headEnd/>
            <a:tailEnd/>
          </a:ln>
        </p:spPr>
      </p:pic>
      <p:pic>
        <p:nvPicPr>
          <p:cNvPr id="10" name="Picture 2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4096782" y="3679826"/>
            <a:ext cx="4227036" cy="2590800"/>
          </a:xfrm>
          <a:prstGeom prst="rect">
            <a:avLst/>
          </a:prstGeom>
          <a:noFill/>
        </p:spPr>
      </p:pic>
      <p:pic>
        <p:nvPicPr>
          <p:cNvPr id="1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22469" y="1866901"/>
            <a:ext cx="3348626" cy="2224088"/>
          </a:xfrm>
          <a:prstGeom prst="rect">
            <a:avLst/>
          </a:prstGeom>
          <a:noFill/>
          <a:ln w="9525">
            <a:noFill/>
            <a:miter lim="800000"/>
            <a:headEnd/>
            <a:tailEnd/>
          </a:ln>
        </p:spPr>
      </p:pic>
      <p:pic>
        <p:nvPicPr>
          <p:cNvPr id="12" name="Picture 2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86600" y="1866902"/>
            <a:ext cx="2227374" cy="2232025"/>
          </a:xfrm>
          <a:prstGeom prst="rect">
            <a:avLst/>
          </a:prstGeom>
          <a:noFill/>
          <a:ln w="9525">
            <a:noFill/>
            <a:miter lim="800000"/>
            <a:headEnd/>
            <a:tailEnd/>
          </a:ln>
        </p:spPr>
      </p:pic>
    </p:spTree>
    <p:extLst>
      <p:ext uri="{BB962C8B-B14F-4D97-AF65-F5344CB8AC3E}">
        <p14:creationId xmlns:p14="http://schemas.microsoft.com/office/powerpoint/2010/main" val="52429353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sp>
        <p:nvSpPr>
          <p:cNvPr id="8" name="Title 7"/>
          <p:cNvSpPr>
            <a:spLocks noGrp="1"/>
          </p:cNvSpPr>
          <p:nvPr>
            <p:ph type="title"/>
          </p:nvPr>
        </p:nvSpPr>
        <p:spPr>
          <a:xfrm>
            <a:off x="2362200" y="1371600"/>
            <a:ext cx="7467600" cy="838200"/>
          </a:xfrm>
        </p:spPr>
        <p:txBody>
          <a:bodyPr>
            <a:noAutofit/>
          </a:bodyPr>
          <a:lstStyle/>
          <a:p>
            <a:pPr algn="ctr"/>
            <a:r>
              <a:rPr lang="en-US" sz="4000" dirty="0">
                <a:latin typeface="Times New Roman" pitchFamily="18" charset="0"/>
                <a:cs typeface="Times New Roman" pitchFamily="18" charset="0"/>
              </a:rPr>
              <a:t>Overview</a:t>
            </a:r>
          </a:p>
        </p:txBody>
      </p:sp>
      <p:sp>
        <p:nvSpPr>
          <p:cNvPr id="9" name="Content Placeholder 8"/>
          <p:cNvSpPr>
            <a:spLocks noGrp="1"/>
          </p:cNvSpPr>
          <p:nvPr>
            <p:ph idx="1"/>
          </p:nvPr>
        </p:nvSpPr>
        <p:spPr>
          <a:xfrm>
            <a:off x="1981200" y="2438400"/>
            <a:ext cx="8153400" cy="4038600"/>
          </a:xfrm>
        </p:spPr>
        <p:txBody>
          <a:bodyPr>
            <a:normAutofit/>
          </a:bodyPr>
          <a:lstStyle/>
          <a:p>
            <a:r>
              <a:rPr lang="en-US" sz="2800" dirty="0">
                <a:latin typeface="Times New Roman" pitchFamily="18" charset="0"/>
                <a:cs typeface="Times New Roman" pitchFamily="18" charset="0"/>
              </a:rPr>
              <a:t>Programs in the Air Force Reserve </a:t>
            </a:r>
          </a:p>
          <a:p>
            <a:pPr lvl="1"/>
            <a:r>
              <a:rPr lang="en-US" sz="2400" dirty="0">
                <a:latin typeface="Times New Roman" pitchFamily="18" charset="0"/>
                <a:cs typeface="Times New Roman" pitchFamily="18" charset="0"/>
              </a:rPr>
              <a:t>(Part time &amp; Full time)</a:t>
            </a:r>
          </a:p>
          <a:p>
            <a:r>
              <a:rPr lang="en-US" sz="2800" dirty="0">
                <a:latin typeface="Times New Roman" pitchFamily="18" charset="0"/>
                <a:cs typeface="Times New Roman" pitchFamily="18" charset="0"/>
              </a:rPr>
              <a:t>Air Force Reserve Benefits</a:t>
            </a:r>
          </a:p>
          <a:p>
            <a:r>
              <a:rPr lang="en-US" sz="2800" dirty="0">
                <a:latin typeface="Times New Roman" pitchFamily="18" charset="0"/>
                <a:cs typeface="Times New Roman" pitchFamily="18" charset="0"/>
              </a:rPr>
              <a:t>Family/Career/Reserve </a:t>
            </a:r>
          </a:p>
          <a:p>
            <a:r>
              <a:rPr lang="en-US" sz="2800" dirty="0">
                <a:latin typeface="Times New Roman" pitchFamily="18" charset="0"/>
                <a:cs typeface="Times New Roman" pitchFamily="18" charset="0"/>
              </a:rPr>
              <a:t>Schedule Out Process</a:t>
            </a: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lvl="1">
              <a:buNone/>
            </a:pPr>
            <a:endParaRPr lang="en-US" dirty="0">
              <a:latin typeface="Times New Roman" pitchFamily="18" charset="0"/>
              <a:cs typeface="Times New Roman" pitchFamily="18" charset="0"/>
            </a:endParaRPr>
          </a:p>
          <a:p>
            <a:pPr lvl="1">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740595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4946" y="1445443"/>
            <a:ext cx="8397875" cy="2552700"/>
          </a:xfrm>
        </p:spPr>
        <p:txBody>
          <a:bodyPr/>
          <a:lstStyle/>
          <a:p>
            <a:r>
              <a:rPr lang="en-US" dirty="0"/>
              <a:t>Provides a separation examination that supports the Department of Veterans Affairs (VA) disability compensation program and the Department of Defense (DoD) mandatory separation history and physical exam. </a:t>
            </a:r>
          </a:p>
          <a:p>
            <a:pPr lvl="1"/>
            <a:r>
              <a:rPr lang="en-US" b="0" dirty="0"/>
              <a:t>A standardized health assessment with components that have been agreed upon by all three Military Services and the VA. </a:t>
            </a:r>
          </a:p>
          <a:p>
            <a:pPr lvl="1"/>
            <a:r>
              <a:rPr lang="en-US" b="0" dirty="0"/>
              <a:t>Allows for a medical evaluation of each Service Member prior to separation from Active-Duty service. </a:t>
            </a:r>
          </a:p>
          <a:p>
            <a:r>
              <a:rPr lang="en-US" dirty="0"/>
              <a:t>What’s the benefit of a VA SHPE?</a:t>
            </a:r>
          </a:p>
          <a:p>
            <a:pPr lvl="1"/>
            <a:r>
              <a:rPr lang="en-US" b="0" dirty="0"/>
              <a:t>Examinations completed by the VA benefit the member by initiating the disability claims prior to separation. Exams with the VA completed within 180-90 days prior to separation, qualify for Benefits Delivery at Discharge (BDD) program.  </a:t>
            </a:r>
            <a:endParaRPr lang="en-US" dirty="0"/>
          </a:p>
          <a:p>
            <a:pPr marL="0" indent="0">
              <a:buNone/>
            </a:pPr>
            <a:endParaRPr lang="en-US" dirty="0"/>
          </a:p>
        </p:txBody>
      </p:sp>
      <p:sp>
        <p:nvSpPr>
          <p:cNvPr id="19460"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67315E-8B94-4362-A9BB-A97176E50AA2}" type="slidenum">
              <a:rPr kumimoji="0" lang="en-US" sz="1000" b="0" i="0" u="none" strike="noStrike" kern="1200" cap="none" spc="0" normalizeH="0" baseline="0" noProof="0">
                <a:ln>
                  <a:noFill/>
                </a:ln>
                <a:solidFill>
                  <a:srgbClr val="969696"/>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rgbClr val="808080"/>
              </a:solidFill>
              <a:effectLst/>
              <a:uLnTx/>
              <a:uFillTx/>
              <a:latin typeface="Arial" charset="0"/>
              <a:ea typeface="+mn-ea"/>
              <a:cs typeface="Arial" charset="0"/>
            </a:endParaRPr>
          </a:p>
        </p:txBody>
      </p:sp>
      <p:sp>
        <p:nvSpPr>
          <p:cNvPr id="6" name="object 8"/>
          <p:cNvSpPr txBox="1">
            <a:spLocks noGrp="1"/>
          </p:cNvSpPr>
          <p:nvPr>
            <p:ph type="title"/>
          </p:nvPr>
        </p:nvSpPr>
        <p:spPr>
          <a:xfrm>
            <a:off x="2650067" y="440150"/>
            <a:ext cx="9525000" cy="553998"/>
          </a:xfrm>
          <a:prstGeom prst="rect">
            <a:avLst/>
          </a:prstGeom>
        </p:spPr>
        <p:txBody>
          <a:bodyPr vert="horz" wrap="square" lIns="0" tIns="0" rIns="0" bIns="0" numCol="1" rtlCol="0" anchor="ctr" anchorCtr="0" compatLnSpc="1">
            <a:prstTxWarp prst="textNoShape">
              <a:avLst/>
            </a:prstTxWarp>
            <a:spAutoFit/>
          </a:bodyPr>
          <a:lstStyle/>
          <a:p>
            <a:pPr marL="455930" algn="ctr"/>
            <a:r>
              <a:rPr lang="en-US" dirty="0"/>
              <a:t>What is a SHPE?</a:t>
            </a:r>
            <a:endParaRPr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sp>
        <p:nvSpPr>
          <p:cNvPr id="8" name="Title 7"/>
          <p:cNvSpPr>
            <a:spLocks noGrp="1"/>
          </p:cNvSpPr>
          <p:nvPr>
            <p:ph type="title"/>
          </p:nvPr>
        </p:nvSpPr>
        <p:spPr>
          <a:xfrm>
            <a:off x="2362200" y="1371600"/>
            <a:ext cx="7467600" cy="838200"/>
          </a:xfrm>
        </p:spPr>
        <p:txBody>
          <a:bodyPr>
            <a:noAutofit/>
          </a:bodyPr>
          <a:lstStyle/>
          <a:p>
            <a:pPr algn="ctr"/>
            <a:r>
              <a:rPr lang="en-US" sz="4000" dirty="0">
                <a:latin typeface="Times New Roman" pitchFamily="18" charset="0"/>
                <a:cs typeface="Times New Roman" pitchFamily="18" charset="0"/>
              </a:rPr>
              <a:t>Part Time Participation Options</a:t>
            </a:r>
          </a:p>
        </p:txBody>
      </p:sp>
      <p:sp>
        <p:nvSpPr>
          <p:cNvPr id="9" name="Content Placeholder 8"/>
          <p:cNvSpPr>
            <a:spLocks noGrp="1"/>
          </p:cNvSpPr>
          <p:nvPr>
            <p:ph idx="1"/>
          </p:nvPr>
        </p:nvSpPr>
        <p:spPr>
          <a:xfrm>
            <a:off x="1828800" y="2224014"/>
            <a:ext cx="8534400" cy="4038600"/>
          </a:xfrm>
        </p:spPr>
        <p:txBody>
          <a:bodyPr>
            <a:normAutofit/>
          </a:bodyPr>
          <a:lstStyle/>
          <a:p>
            <a:r>
              <a:rPr lang="en-US" sz="2800" b="1" dirty="0">
                <a:latin typeface="Times New Roman" pitchFamily="18" charset="0"/>
                <a:cs typeface="Times New Roman" pitchFamily="18" charset="0"/>
              </a:rPr>
              <a:t>Traditional Reserve</a:t>
            </a:r>
          </a:p>
          <a:p>
            <a:pPr lvl="1"/>
            <a:r>
              <a:rPr lang="en-US" sz="2400" dirty="0">
                <a:latin typeface="Times New Roman" pitchFamily="18" charset="0"/>
                <a:cs typeface="Times New Roman" pitchFamily="18" charset="0"/>
              </a:rPr>
              <a:t>1 Weekend per Month</a:t>
            </a:r>
          </a:p>
          <a:p>
            <a:pPr lvl="1"/>
            <a:r>
              <a:rPr lang="en-US" sz="2400" dirty="0">
                <a:latin typeface="Times New Roman" pitchFamily="18" charset="0"/>
                <a:cs typeface="Times New Roman" pitchFamily="18" charset="0"/>
              </a:rPr>
              <a:t>1 Annual Tour (2 Weeks)</a:t>
            </a:r>
          </a:p>
          <a:p>
            <a:pPr lvl="1"/>
            <a:r>
              <a:rPr lang="en-US" sz="2400" dirty="0">
                <a:latin typeface="Times New Roman" pitchFamily="18" charset="0"/>
                <a:cs typeface="Times New Roman" pitchFamily="18" charset="0"/>
              </a:rPr>
              <a:t>Total: 39 Days</a:t>
            </a:r>
          </a:p>
          <a:p>
            <a:r>
              <a:rPr lang="en-US" sz="2800" b="1" dirty="0">
                <a:latin typeface="Times New Roman" pitchFamily="18" charset="0"/>
                <a:cs typeface="Times New Roman" pitchFamily="18" charset="0"/>
              </a:rPr>
              <a:t>Individual Mobilized Augmentee (IMA)</a:t>
            </a:r>
          </a:p>
          <a:p>
            <a:pPr lvl="1"/>
            <a:r>
              <a:rPr lang="en-US" sz="2400" u="sng" dirty="0">
                <a:latin typeface="Times New Roman" pitchFamily="18" charset="0"/>
                <a:cs typeface="Times New Roman" pitchFamily="18" charset="0"/>
              </a:rPr>
              <a:t>Flexible</a:t>
            </a:r>
            <a:r>
              <a:rPr lang="en-US" sz="2400" dirty="0">
                <a:latin typeface="Times New Roman" pitchFamily="18" charset="0"/>
                <a:cs typeface="Times New Roman" pitchFamily="18" charset="0"/>
              </a:rPr>
              <a:t> Schedule and DOES NOT have to be local.</a:t>
            </a:r>
          </a:p>
          <a:p>
            <a:pPr lvl="1"/>
            <a:r>
              <a:rPr lang="en-US" sz="2400" dirty="0">
                <a:latin typeface="Times New Roman" pitchFamily="18" charset="0"/>
                <a:cs typeface="Times New Roman" pitchFamily="18" charset="0"/>
              </a:rPr>
              <a:t>Ability to be attached to a unit geographically separated from your home of record.</a:t>
            </a:r>
          </a:p>
          <a:p>
            <a:pPr lvl="1"/>
            <a:r>
              <a:rPr lang="en-US" sz="2400" dirty="0">
                <a:latin typeface="Times New Roman" pitchFamily="18" charset="0"/>
                <a:cs typeface="Times New Roman" pitchFamily="18" charset="0"/>
              </a:rPr>
              <a:t>Serve 26 days/year IMAB or 38 days/year IMAA. </a:t>
            </a:r>
          </a:p>
          <a:p>
            <a:pPr lvl="1"/>
            <a:endParaRPr lang="en-US" sz="24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lvl="1">
              <a:buNone/>
            </a:pPr>
            <a:endParaRPr lang="en-US" dirty="0">
              <a:latin typeface="Times New Roman" pitchFamily="18" charset="0"/>
              <a:cs typeface="Times New Roman" pitchFamily="18" charset="0"/>
            </a:endParaRPr>
          </a:p>
          <a:p>
            <a:pPr lvl="1">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23782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sp>
        <p:nvSpPr>
          <p:cNvPr id="8" name="Title 7"/>
          <p:cNvSpPr>
            <a:spLocks noGrp="1"/>
          </p:cNvSpPr>
          <p:nvPr>
            <p:ph type="title"/>
          </p:nvPr>
        </p:nvSpPr>
        <p:spPr>
          <a:xfrm>
            <a:off x="2362200" y="1371600"/>
            <a:ext cx="7467600" cy="838200"/>
          </a:xfrm>
        </p:spPr>
        <p:txBody>
          <a:bodyPr>
            <a:noAutofit/>
          </a:bodyPr>
          <a:lstStyle/>
          <a:p>
            <a:pPr algn="ctr"/>
            <a:r>
              <a:rPr lang="en-US" sz="4000" dirty="0">
                <a:latin typeface="Times New Roman" pitchFamily="18" charset="0"/>
                <a:cs typeface="Times New Roman" pitchFamily="18" charset="0"/>
              </a:rPr>
              <a:t>Full Time Participation Options</a:t>
            </a:r>
          </a:p>
        </p:txBody>
      </p:sp>
      <p:sp>
        <p:nvSpPr>
          <p:cNvPr id="9" name="Content Placeholder 8"/>
          <p:cNvSpPr>
            <a:spLocks noGrp="1"/>
          </p:cNvSpPr>
          <p:nvPr>
            <p:ph idx="1"/>
          </p:nvPr>
        </p:nvSpPr>
        <p:spPr>
          <a:xfrm>
            <a:off x="1981200" y="2438400"/>
            <a:ext cx="8153400" cy="4038600"/>
          </a:xfrm>
        </p:spPr>
        <p:txBody>
          <a:bodyPr>
            <a:normAutofit fontScale="85000" lnSpcReduction="20000"/>
          </a:bodyPr>
          <a:lstStyle/>
          <a:p>
            <a:r>
              <a:rPr lang="en-US" sz="3300" b="1" dirty="0">
                <a:latin typeface="Times New Roman" pitchFamily="18" charset="0"/>
                <a:cs typeface="Times New Roman" pitchFamily="18" charset="0"/>
              </a:rPr>
              <a:t>Air Reserve Technician (ART)</a:t>
            </a:r>
          </a:p>
          <a:p>
            <a:pPr lvl="1"/>
            <a:r>
              <a:rPr lang="en-US" sz="2800" dirty="0">
                <a:latin typeface="Times New Roman" pitchFamily="18" charset="0"/>
                <a:cs typeface="Times New Roman" pitchFamily="18" charset="0"/>
              </a:rPr>
              <a:t>Full time civil servant M-F.</a:t>
            </a:r>
          </a:p>
          <a:p>
            <a:pPr lvl="1"/>
            <a:r>
              <a:rPr lang="en-US" sz="2800" dirty="0">
                <a:latin typeface="Times New Roman" pitchFamily="18" charset="0"/>
                <a:cs typeface="Times New Roman" pitchFamily="18" charset="0"/>
              </a:rPr>
              <a:t>Reserve member 1 weekend per month.</a:t>
            </a:r>
          </a:p>
          <a:p>
            <a:pPr lvl="1"/>
            <a:r>
              <a:rPr lang="en-US" sz="2800" dirty="0">
                <a:latin typeface="Times New Roman" pitchFamily="18" charset="0"/>
                <a:cs typeface="Times New Roman" pitchFamily="18" charset="0"/>
              </a:rPr>
              <a:t>Two Retirements!</a:t>
            </a:r>
          </a:p>
          <a:p>
            <a:pPr lvl="1"/>
            <a:r>
              <a:rPr lang="en-US" sz="2800" dirty="0">
                <a:latin typeface="Times New Roman" pitchFamily="18" charset="0"/>
                <a:cs typeface="Times New Roman" pitchFamily="18" charset="0"/>
              </a:rPr>
              <a:t>www.usajobs.gov</a:t>
            </a:r>
          </a:p>
          <a:p>
            <a:r>
              <a:rPr lang="en-US" sz="3300" b="1" dirty="0">
                <a:latin typeface="Times New Roman" pitchFamily="18" charset="0"/>
                <a:cs typeface="Times New Roman" pitchFamily="18" charset="0"/>
              </a:rPr>
              <a:t>Active Guard &amp; Reserve (AGR)</a:t>
            </a:r>
          </a:p>
          <a:p>
            <a:pPr lvl="1"/>
            <a:r>
              <a:rPr lang="en-US" sz="2800" dirty="0">
                <a:latin typeface="Times New Roman" pitchFamily="18" charset="0"/>
                <a:cs typeface="Times New Roman" pitchFamily="18" charset="0"/>
              </a:rPr>
              <a:t>Same pay and benefits as active duty.</a:t>
            </a:r>
          </a:p>
          <a:p>
            <a:pPr lvl="1"/>
            <a:r>
              <a:rPr lang="en-US" sz="2800" dirty="0">
                <a:latin typeface="Times New Roman" pitchFamily="18" charset="0"/>
                <a:cs typeface="Times New Roman" pitchFamily="18" charset="0"/>
              </a:rPr>
              <a:t>Earn an active duty retirement after 20 years.</a:t>
            </a:r>
          </a:p>
          <a:p>
            <a:pPr lvl="1"/>
            <a:r>
              <a:rPr lang="en-US" sz="2800" dirty="0" err="1">
                <a:latin typeface="Times New Roman" pitchFamily="18" charset="0"/>
                <a:cs typeface="Times New Roman" pitchFamily="18" charset="0"/>
              </a:rPr>
              <a:t>myPers</a:t>
            </a:r>
            <a:r>
              <a:rPr lang="en-US" sz="2800" dirty="0">
                <a:latin typeface="Times New Roman" pitchFamily="18" charset="0"/>
                <a:cs typeface="Times New Roman" pitchFamily="18" charset="0"/>
              </a:rPr>
              <a:t>  (Select “Air Reserve,” Click “Access AGR Program Information/Vacancies”) </a:t>
            </a:r>
          </a:p>
          <a:p>
            <a:pPr lvl="1"/>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06954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sp>
        <p:nvSpPr>
          <p:cNvPr id="8" name="Title 7"/>
          <p:cNvSpPr>
            <a:spLocks noGrp="1"/>
          </p:cNvSpPr>
          <p:nvPr>
            <p:ph type="title"/>
          </p:nvPr>
        </p:nvSpPr>
        <p:spPr>
          <a:xfrm>
            <a:off x="2362200" y="609600"/>
            <a:ext cx="7467600" cy="1295400"/>
          </a:xfrm>
        </p:spPr>
        <p:txBody>
          <a:bodyPr>
            <a:noAutofit/>
          </a:bodyPr>
          <a:lstStyle/>
          <a:p>
            <a:pPr algn="ctr"/>
            <a:r>
              <a:rPr lang="en-US" sz="4000" dirty="0">
                <a:latin typeface="Times New Roman" pitchFamily="18" charset="0"/>
                <a:cs typeface="Times New Roman" pitchFamily="18" charset="0"/>
              </a:rPr>
              <a:t>Benefits</a:t>
            </a:r>
          </a:p>
        </p:txBody>
      </p:sp>
      <p:sp>
        <p:nvSpPr>
          <p:cNvPr id="9" name="Content Placeholder 8"/>
          <p:cNvSpPr>
            <a:spLocks noGrp="1"/>
          </p:cNvSpPr>
          <p:nvPr>
            <p:ph idx="1"/>
          </p:nvPr>
        </p:nvSpPr>
        <p:spPr>
          <a:xfrm>
            <a:off x="2133600" y="1362075"/>
            <a:ext cx="8153400" cy="4876800"/>
          </a:xfrm>
        </p:spPr>
        <p:txBody>
          <a:bodyPr>
            <a:noAutofit/>
          </a:bodyPr>
          <a:lstStyle/>
          <a:p>
            <a:r>
              <a:rPr lang="en-US" sz="2800" dirty="0">
                <a:latin typeface="Times New Roman" pitchFamily="18" charset="0"/>
                <a:cs typeface="Times New Roman" pitchFamily="18" charset="0"/>
              </a:rPr>
              <a:t>Maintain/renew/upgrade security clearance</a:t>
            </a:r>
          </a:p>
          <a:p>
            <a:r>
              <a:rPr lang="en-US" sz="2800" dirty="0">
                <a:latin typeface="Times New Roman" pitchFamily="18" charset="0"/>
                <a:cs typeface="Times New Roman" pitchFamily="18" charset="0"/>
              </a:rPr>
              <a:t>SGLI (50k-400k)</a:t>
            </a:r>
          </a:p>
          <a:p>
            <a:r>
              <a:rPr lang="en-US" sz="2800" dirty="0">
                <a:latin typeface="Times New Roman" pitchFamily="18" charset="0"/>
                <a:cs typeface="Times New Roman" pitchFamily="18" charset="0"/>
              </a:rPr>
              <a:t>Retirement= 20 years of service</a:t>
            </a:r>
          </a:p>
          <a:p>
            <a:r>
              <a:rPr lang="en-US" sz="2800" u="sng" dirty="0">
                <a:latin typeface="Times New Roman" pitchFamily="18" charset="0"/>
                <a:cs typeface="Times New Roman" pitchFamily="18" charset="0"/>
              </a:rPr>
              <a:t>NO</a:t>
            </a:r>
            <a:r>
              <a:rPr lang="en-US" sz="2800" dirty="0">
                <a:latin typeface="Times New Roman" pitchFamily="18" charset="0"/>
                <a:cs typeface="Times New Roman" pitchFamily="18" charset="0"/>
              </a:rPr>
              <a:t> testing for rank!</a:t>
            </a:r>
          </a:p>
          <a:p>
            <a:r>
              <a:rPr lang="en-US" sz="2800" dirty="0">
                <a:latin typeface="Times New Roman" pitchFamily="18" charset="0"/>
                <a:cs typeface="Times New Roman" pitchFamily="18" charset="0"/>
              </a:rPr>
              <a:t>Cross-Training</a:t>
            </a:r>
          </a:p>
          <a:p>
            <a:r>
              <a:rPr lang="en-US" sz="2800" dirty="0">
                <a:latin typeface="Times New Roman" pitchFamily="18" charset="0"/>
                <a:cs typeface="Times New Roman" pitchFamily="18" charset="0"/>
              </a:rPr>
              <a:t>Extra income</a:t>
            </a:r>
          </a:p>
          <a:p>
            <a:r>
              <a:rPr lang="en-US" sz="2800" dirty="0">
                <a:latin typeface="Times New Roman" pitchFamily="18" charset="0"/>
                <a:cs typeface="Times New Roman" pitchFamily="18" charset="0"/>
              </a:rPr>
              <a:t>MGIB-SR(extra12 </a:t>
            </a:r>
            <a:r>
              <a:rPr lang="en-US" sz="2800" dirty="0" err="1">
                <a:latin typeface="Times New Roman" pitchFamily="18" charset="0"/>
                <a:cs typeface="Times New Roman" pitchFamily="18" charset="0"/>
              </a:rPr>
              <a:t>mos</a:t>
            </a:r>
            <a:r>
              <a:rPr lang="en-US" sz="2800" dirty="0">
                <a:latin typeface="Times New Roman" pitchFamily="18" charset="0"/>
                <a:cs typeface="Times New Roman" pitchFamily="18" charset="0"/>
              </a:rPr>
              <a:t>)/ Kicker ($350)/TA($4500)</a:t>
            </a:r>
          </a:p>
          <a:p>
            <a:r>
              <a:rPr lang="en-US" sz="2800" dirty="0">
                <a:latin typeface="Times New Roman" pitchFamily="18" charset="0"/>
                <a:cs typeface="Times New Roman" pitchFamily="18" charset="0"/>
              </a:rPr>
              <a:t>Medical Insurance (Tricare Reserve)</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25897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sp>
        <p:nvSpPr>
          <p:cNvPr id="8" name="Title 7"/>
          <p:cNvSpPr>
            <a:spLocks noGrp="1"/>
          </p:cNvSpPr>
          <p:nvPr>
            <p:ph type="title"/>
          </p:nvPr>
        </p:nvSpPr>
        <p:spPr>
          <a:xfrm>
            <a:off x="2362200" y="1371600"/>
            <a:ext cx="7467600" cy="838200"/>
          </a:xfrm>
        </p:spPr>
        <p:txBody>
          <a:bodyPr>
            <a:noAutofit/>
          </a:bodyPr>
          <a:lstStyle/>
          <a:p>
            <a:pPr algn="ctr"/>
            <a:r>
              <a:rPr lang="en-US" sz="4000" dirty="0">
                <a:latin typeface="Times New Roman" pitchFamily="18" charset="0"/>
                <a:cs typeface="Times New Roman" pitchFamily="18" charset="0"/>
              </a:rPr>
              <a:t>Extra Monthly Income CY 2021</a:t>
            </a:r>
          </a:p>
        </p:txBody>
      </p:sp>
      <p:sp>
        <p:nvSpPr>
          <p:cNvPr id="9" name="Content Placeholder 8"/>
          <p:cNvSpPr>
            <a:spLocks noGrp="1"/>
          </p:cNvSpPr>
          <p:nvPr>
            <p:ph idx="1"/>
          </p:nvPr>
        </p:nvSpPr>
        <p:spPr>
          <a:xfrm>
            <a:off x="1676400" y="2438400"/>
            <a:ext cx="8991600" cy="4038600"/>
          </a:xfrm>
        </p:spPr>
        <p:txBody>
          <a:bodyPr>
            <a:normAutofit/>
          </a:bodyPr>
          <a:lstStyle/>
          <a:p>
            <a:pPr marL="0" indent="0">
              <a:buNone/>
            </a:pPr>
            <a:r>
              <a:rPr lang="en-US" u="sng" dirty="0">
                <a:solidFill>
                  <a:schemeClr val="tx2"/>
                </a:solidFill>
              </a:rPr>
              <a:t>Rank/TIS</a:t>
            </a:r>
            <a:r>
              <a:rPr lang="en-US" dirty="0">
                <a:solidFill>
                  <a:schemeClr val="tx2"/>
                </a:solidFill>
              </a:rPr>
              <a:t>			</a:t>
            </a:r>
            <a:r>
              <a:rPr lang="en-US" u="sng" dirty="0">
                <a:solidFill>
                  <a:schemeClr val="tx2"/>
                </a:solidFill>
              </a:rPr>
              <a:t>Per UTA (weekend)</a:t>
            </a:r>
          </a:p>
          <a:p>
            <a:r>
              <a:rPr lang="en-US" dirty="0">
                <a:solidFill>
                  <a:schemeClr val="tx2"/>
                </a:solidFill>
              </a:rPr>
              <a:t>Capt w/6 </a:t>
            </a:r>
            <a:r>
              <a:rPr lang="en-US" dirty="0" err="1">
                <a:solidFill>
                  <a:schemeClr val="tx2"/>
                </a:solidFill>
              </a:rPr>
              <a:t>yrs</a:t>
            </a:r>
            <a:r>
              <a:rPr lang="en-US" dirty="0">
                <a:solidFill>
                  <a:schemeClr val="tx2"/>
                </a:solidFill>
              </a:rPr>
              <a:t>		$841.56</a:t>
            </a:r>
          </a:p>
          <a:p>
            <a:r>
              <a:rPr lang="en-US" dirty="0">
                <a:solidFill>
                  <a:schemeClr val="tx2"/>
                </a:solidFill>
              </a:rPr>
              <a:t>TSgt w/8 </a:t>
            </a:r>
            <a:r>
              <a:rPr lang="en-US" dirty="0" err="1">
                <a:solidFill>
                  <a:schemeClr val="tx2"/>
                </a:solidFill>
              </a:rPr>
              <a:t>yrs</a:t>
            </a:r>
            <a:r>
              <a:rPr lang="en-US" dirty="0">
                <a:solidFill>
                  <a:schemeClr val="tx2"/>
                </a:solidFill>
              </a:rPr>
              <a:t>	 	$501.68			</a:t>
            </a:r>
          </a:p>
          <a:p>
            <a:r>
              <a:rPr lang="en-US" dirty="0">
                <a:solidFill>
                  <a:schemeClr val="tx2"/>
                </a:solidFill>
              </a:rPr>
              <a:t>SSgt w/6 </a:t>
            </a:r>
            <a:r>
              <a:rPr lang="en-US" dirty="0" err="1">
                <a:solidFill>
                  <a:schemeClr val="tx2"/>
                </a:solidFill>
              </a:rPr>
              <a:t>yrs</a:t>
            </a:r>
            <a:r>
              <a:rPr lang="en-US" dirty="0">
                <a:solidFill>
                  <a:schemeClr val="tx2"/>
                </a:solidFill>
              </a:rPr>
              <a:t>		$424.96</a:t>
            </a:r>
          </a:p>
          <a:p>
            <a:r>
              <a:rPr lang="en-US" dirty="0">
                <a:solidFill>
                  <a:schemeClr val="tx2"/>
                </a:solidFill>
              </a:rPr>
              <a:t>SrA w/4 </a:t>
            </a:r>
            <a:r>
              <a:rPr lang="en-US" dirty="0" err="1">
                <a:solidFill>
                  <a:schemeClr val="tx2"/>
                </a:solidFill>
              </a:rPr>
              <a:t>yrs</a:t>
            </a:r>
            <a:r>
              <a:rPr lang="en-US" dirty="0">
                <a:solidFill>
                  <a:schemeClr val="tx2"/>
                </a:solidFill>
              </a:rPr>
              <a:t>		$361.80</a:t>
            </a:r>
          </a:p>
          <a:p>
            <a:pPr marL="0" indent="0">
              <a:buNone/>
            </a:pPr>
            <a:r>
              <a:rPr lang="en-US" sz="2800" dirty="0">
                <a:solidFill>
                  <a:schemeClr val="tx2"/>
                </a:solidFill>
              </a:rPr>
              <a:t>*Annual tour is Active Status w/base pay, BAH, BAS*</a:t>
            </a:r>
          </a:p>
          <a:p>
            <a:pPr marL="448056" lvl="1" indent="0">
              <a:buNone/>
            </a:pPr>
            <a:endParaRPr lang="en-US" sz="2800"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23778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443" y="747298"/>
            <a:ext cx="8839200" cy="1143000"/>
          </a:xfrm>
        </p:spPr>
        <p:txBody>
          <a:bodyPr>
            <a:noAutofit/>
          </a:bodyPr>
          <a:lstStyle/>
          <a:p>
            <a:pPr algn="ctr"/>
            <a:r>
              <a:rPr lang="en-US" sz="4000" dirty="0">
                <a:effectLst>
                  <a:glow>
                    <a:schemeClr val="accent4">
                      <a:satMod val="175000"/>
                      <a:alpha val="50000"/>
                    </a:schemeClr>
                  </a:glow>
                </a:effectLst>
                <a:latin typeface="Times New Roman" panose="02020603050405020304" pitchFamily="18" charset="0"/>
                <a:cs typeface="Times New Roman" panose="02020603050405020304" pitchFamily="18" charset="0"/>
              </a:rPr>
              <a:t>Rates by States</a:t>
            </a:r>
            <a:endParaRPr lang="en-US" sz="4000" dirty="0"/>
          </a:p>
        </p:txBody>
      </p:sp>
      <p:pic>
        <p:nvPicPr>
          <p:cNvPr id="6"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0748" y="1890298"/>
            <a:ext cx="9148668" cy="4510502"/>
          </a:xfrm>
        </p:spPr>
      </p:pic>
    </p:spTree>
    <p:extLst>
      <p:ext uri="{BB962C8B-B14F-4D97-AF65-F5344CB8AC3E}">
        <p14:creationId xmlns:p14="http://schemas.microsoft.com/office/powerpoint/2010/main" val="1838266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447800"/>
            <a:ext cx="8839200" cy="1143000"/>
          </a:xfrm>
        </p:spPr>
        <p:txBody>
          <a:bodyPr>
            <a:noAutofit/>
          </a:bodyPr>
          <a:lstStyle/>
          <a:p>
            <a:pPr algn="ctr"/>
            <a:r>
              <a:rPr lang="en-US" sz="4000" dirty="0">
                <a:effectLst>
                  <a:glow>
                    <a:schemeClr val="accent4">
                      <a:satMod val="175000"/>
                      <a:alpha val="50000"/>
                    </a:schemeClr>
                  </a:glow>
                </a:effectLst>
                <a:latin typeface="Times New Roman" panose="02020603050405020304" pitchFamily="18" charset="0"/>
                <a:cs typeface="Times New Roman" panose="02020603050405020304" pitchFamily="18" charset="0"/>
              </a:rPr>
              <a:t>Transitional Assistance  Management Program (TAMP) </a:t>
            </a:r>
            <a:endParaRPr lang="en-US" sz="4000" dirty="0"/>
          </a:p>
        </p:txBody>
      </p:sp>
      <p:sp>
        <p:nvSpPr>
          <p:cNvPr id="4" name="Content Placeholder 8"/>
          <p:cNvSpPr txBox="1">
            <a:spLocks/>
          </p:cNvSpPr>
          <p:nvPr/>
        </p:nvSpPr>
        <p:spPr>
          <a:xfrm>
            <a:off x="1981200" y="2676526"/>
            <a:ext cx="7848600" cy="3648075"/>
          </a:xfrm>
          <a:prstGeom prst="rect">
            <a:avLst/>
          </a:prstGeom>
        </p:spPr>
        <p:txBody>
          <a:bodyPr vert="horz">
            <a:normAutofit fontScale="92500" lnSpcReduction="20000"/>
          </a:bodyPr>
          <a:lstStyle/>
          <a:p>
            <a:pPr marL="420624" marR="0" lvl="0" indent="-384048" algn="l" defTabSz="914400" rtl="0" eaLnBrk="1" fontAlgn="auto" latinLnBrk="0" hangingPunct="1">
              <a:lnSpc>
                <a:spcPct val="100000"/>
              </a:lnSpc>
              <a:spcBef>
                <a:spcPct val="20000"/>
              </a:spcBef>
              <a:spcAft>
                <a:spcPts val="0"/>
              </a:spcAft>
              <a:buClr>
                <a:srgbClr val="F1F0F4"/>
              </a:buClr>
              <a:buSzPct val="80000"/>
              <a:buFont typeface="Wingdings 2"/>
              <a:buChar char=""/>
              <a:tabLst/>
              <a:defRPr/>
            </a:pPr>
            <a:r>
              <a:rPr kumimoji="0" lang="en-US" sz="2600" b="0" i="0" u="none" strike="noStrike" kern="1200" cap="none" spc="0" normalizeH="0" baseline="0" noProof="0" dirty="0">
                <a:ln>
                  <a:noFill/>
                </a:ln>
                <a:solidFill>
                  <a:srgbClr val="F1F0F4"/>
                </a:solidFill>
                <a:effectLst/>
                <a:uLnTx/>
                <a:uFillTx/>
                <a:latin typeface="Times New Roman" pitchFamily="18" charset="0"/>
                <a:ea typeface="+mn-ea"/>
                <a:cs typeface="Times New Roman" pitchFamily="18" charset="0"/>
              </a:rPr>
              <a:t>180 days of premium-free healthcare benefits after separation from active duty.</a:t>
            </a:r>
          </a:p>
          <a:p>
            <a:pPr marL="420624" marR="0" lvl="0" indent="-384048" algn="l" defTabSz="914400" rtl="0" eaLnBrk="1" fontAlgn="auto" latinLnBrk="0" hangingPunct="1">
              <a:lnSpc>
                <a:spcPct val="100000"/>
              </a:lnSpc>
              <a:spcBef>
                <a:spcPct val="20000"/>
              </a:spcBef>
              <a:spcAft>
                <a:spcPts val="0"/>
              </a:spcAft>
              <a:buClr>
                <a:srgbClr val="F1F0F4"/>
              </a:buClr>
              <a:buSzPct val="80000"/>
              <a:buFont typeface="Wingdings 2"/>
              <a:buChar char=""/>
              <a:tabLst/>
              <a:defRPr/>
            </a:pPr>
            <a:r>
              <a:rPr kumimoji="0" lang="en-US" sz="2600" b="0" i="0" u="none" strike="noStrike" kern="1200" cap="none" spc="0" normalizeH="0" baseline="0" noProof="0" dirty="0">
                <a:ln>
                  <a:noFill/>
                </a:ln>
                <a:solidFill>
                  <a:srgbClr val="F1F0F4"/>
                </a:solidFill>
                <a:effectLst/>
                <a:uLnTx/>
                <a:uFillTx/>
                <a:latin typeface="Times New Roman" pitchFamily="18" charset="0"/>
                <a:ea typeface="+mn-ea"/>
                <a:cs typeface="Times New Roman" pitchFamily="18" charset="0"/>
              </a:rPr>
              <a:t>Eligibility:</a:t>
            </a:r>
          </a:p>
          <a:p>
            <a:pPr marL="457200" marR="0" lvl="1" indent="0" algn="l" defTabSz="914400" rtl="0" eaLnBrk="1" fontAlgn="auto" latinLnBrk="0" hangingPunct="1">
              <a:lnSpc>
                <a:spcPct val="100000"/>
              </a:lnSpc>
              <a:spcBef>
                <a:spcPts val="0"/>
              </a:spcBef>
              <a:spcAft>
                <a:spcPts val="0"/>
              </a:spcAft>
              <a:buClr>
                <a:srgbClr val="FFC000"/>
              </a:buClr>
              <a:buSzPct val="100000"/>
              <a:buFont typeface="Wingdings" panose="05000000000000000000" pitchFamily="2" charset="2"/>
              <a:buChar char="§"/>
              <a:tabLst/>
              <a:defRPr/>
            </a:pPr>
            <a:endParaRPr kumimoji="0" lang="en-US" sz="1800" b="0" i="0" u="none" strike="noStrike" kern="1200" cap="none" spc="0" normalizeH="0" baseline="0" noProof="0" dirty="0">
              <a:ln>
                <a:noFill/>
              </a:ln>
              <a:solidFill>
                <a:srgbClr val="F1F0F4"/>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FFC000"/>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F1F0F4"/>
                </a:solidFill>
                <a:effectLst/>
                <a:uLnTx/>
                <a:uFillTx/>
                <a:latin typeface="Times New Roman" panose="02020603050405020304" pitchFamily="18" charset="0"/>
                <a:ea typeface="+mn-ea"/>
                <a:cs typeface="Times New Roman" panose="02020603050405020304" pitchFamily="18" charset="0"/>
              </a:rPr>
              <a:t>Involuntarily separating from active duty under honorable conditions.</a:t>
            </a:r>
          </a:p>
          <a:p>
            <a:pPr marL="742950" marR="0" lvl="1" indent="-285750" algn="l" defTabSz="914400" rtl="0" eaLnBrk="1" fontAlgn="auto" latinLnBrk="0" hangingPunct="1">
              <a:lnSpc>
                <a:spcPct val="100000"/>
              </a:lnSpc>
              <a:spcBef>
                <a:spcPts val="0"/>
              </a:spcBef>
              <a:spcAft>
                <a:spcPts val="0"/>
              </a:spcAft>
              <a:buClr>
                <a:srgbClr val="FFC000"/>
              </a:buClr>
              <a:buSzPct val="100000"/>
              <a:buFont typeface="Arial" panose="020B0604020202020204" pitchFamily="34" charset="0"/>
              <a:buChar char="•"/>
              <a:tabLst/>
              <a:defRPr/>
            </a:pPr>
            <a:endParaRPr kumimoji="0" lang="en-US" sz="1800" b="0" i="0" u="none" strike="noStrike" kern="1200" cap="none" spc="0" normalizeH="0" baseline="0" noProof="0" dirty="0">
              <a:ln>
                <a:noFill/>
              </a:ln>
              <a:solidFill>
                <a:srgbClr val="F1F0F4"/>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FFC000"/>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F1F0F4"/>
                </a:solidFill>
                <a:effectLst/>
                <a:uLnTx/>
                <a:uFillTx/>
                <a:latin typeface="Times New Roman" panose="02020603050405020304" pitchFamily="18" charset="0"/>
                <a:ea typeface="+mn-ea"/>
                <a:cs typeface="Times New Roman" panose="02020603050405020304" pitchFamily="18" charset="0"/>
              </a:rPr>
              <a:t>Air National Guard or Reserve member separating from a period of more than 30   consecutive days of active duty served in support of a contingency operation.</a:t>
            </a:r>
          </a:p>
          <a:p>
            <a:pPr marL="742950" marR="0" lvl="1" indent="-285750" algn="l" defTabSz="914400" rtl="0" eaLnBrk="1" fontAlgn="auto" latinLnBrk="0" hangingPunct="1">
              <a:lnSpc>
                <a:spcPct val="100000"/>
              </a:lnSpc>
              <a:spcBef>
                <a:spcPts val="0"/>
              </a:spcBef>
              <a:spcAft>
                <a:spcPts val="0"/>
              </a:spcAft>
              <a:buClr>
                <a:srgbClr val="FFC000"/>
              </a:buClr>
              <a:buSzPct val="100000"/>
              <a:buFont typeface="Arial" panose="020B0604020202020204" pitchFamily="34" charset="0"/>
              <a:buChar char="•"/>
              <a:tabLst/>
              <a:defRPr/>
            </a:pPr>
            <a:endParaRPr kumimoji="0" lang="en-US" sz="1800" b="0" i="0" u="none" strike="noStrike" kern="1200" cap="none" spc="0" normalizeH="0" baseline="0" noProof="0" dirty="0">
              <a:ln>
                <a:noFill/>
              </a:ln>
              <a:solidFill>
                <a:srgbClr val="F1F0F4"/>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
                <a:srgbClr val="FFC000"/>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F1F0F4"/>
                </a:solidFill>
                <a:effectLst/>
                <a:uLnTx/>
                <a:uFillTx/>
                <a:latin typeface="Times New Roman" panose="02020603050405020304" pitchFamily="18" charset="0"/>
                <a:ea typeface="+mn-ea"/>
                <a:cs typeface="Times New Roman" panose="02020603050405020304" pitchFamily="18" charset="0"/>
              </a:rPr>
              <a:t>Separating from regular active duty service and agree to become a member of the of a Reserve Component. The member must become a Selected Reservist the day immediately following release from regular active duty service to qualify.</a:t>
            </a:r>
            <a:endParaRPr kumimoji="0" lang="en-US" sz="2400" b="0" i="0" u="none" strike="noStrike" kern="1200" cap="none" spc="0" normalizeH="0" baseline="0" noProof="0" dirty="0">
              <a:ln>
                <a:noFill/>
              </a:ln>
              <a:solidFill>
                <a:srgbClr val="F1F0F4"/>
              </a:solidFill>
              <a:effectLst/>
              <a:uLnTx/>
              <a:uFillTx/>
              <a:latin typeface="Times New Roman" pitchFamily="18" charset="0"/>
              <a:ea typeface="+mn-ea"/>
              <a:cs typeface="Times New Roman" pitchFamily="18" charset="0"/>
            </a:endParaRPr>
          </a:p>
          <a:p>
            <a:pPr marL="877824" marR="0" lvl="1" indent="-384048" algn="l" defTabSz="914400" rtl="0" eaLnBrk="1" fontAlgn="auto" latinLnBrk="0" hangingPunct="1">
              <a:lnSpc>
                <a:spcPct val="100000"/>
              </a:lnSpc>
              <a:spcBef>
                <a:spcPct val="20000"/>
              </a:spcBef>
              <a:spcAft>
                <a:spcPts val="0"/>
              </a:spcAft>
              <a:buClr>
                <a:srgbClr val="F1F0F4"/>
              </a:buClr>
              <a:buSzPct val="80000"/>
              <a:buFont typeface="Wingdings 2"/>
              <a:buChar char=""/>
              <a:tabLst/>
              <a:defRPr/>
            </a:pPr>
            <a:endParaRPr kumimoji="0" lang="en-US" sz="2400" b="0" i="0" u="none" strike="noStrike" kern="1200" cap="none" spc="0" normalizeH="0" baseline="0" noProof="0" dirty="0">
              <a:ln>
                <a:noFill/>
              </a:ln>
              <a:solidFill>
                <a:srgbClr val="F1F0F4"/>
              </a:solidFill>
              <a:effectLst/>
              <a:uLnTx/>
              <a:uFillTx/>
              <a:latin typeface="Times New Roman" pitchFamily="18" charset="0"/>
              <a:ea typeface="+mn-ea"/>
              <a:cs typeface="Times New Roman" pitchFamily="18" charset="0"/>
            </a:endParaRPr>
          </a:p>
          <a:p>
            <a:pPr marL="420624" marR="0" lvl="0" indent="-384048" algn="l" defTabSz="914400" rtl="0" eaLnBrk="1" fontAlgn="auto" latinLnBrk="0" hangingPunct="1">
              <a:lnSpc>
                <a:spcPct val="100000"/>
              </a:lnSpc>
              <a:spcBef>
                <a:spcPct val="20000"/>
              </a:spcBef>
              <a:spcAft>
                <a:spcPts val="0"/>
              </a:spcAft>
              <a:buClr>
                <a:srgbClr val="F1F0F4"/>
              </a:buClr>
              <a:buSzPct val="80000"/>
              <a:buFontTx/>
              <a:buNone/>
              <a:tabLst/>
              <a:defRPr/>
            </a:pPr>
            <a:endParaRPr kumimoji="0" lang="en-US" sz="2400" b="0" i="0" u="none" strike="noStrike" kern="1200" cap="none" spc="0" normalizeH="0" baseline="0" noProof="0" dirty="0">
              <a:ln>
                <a:noFill/>
              </a:ln>
              <a:solidFill>
                <a:srgbClr val="F1F0F4"/>
              </a:solidFill>
              <a:effectLst/>
              <a:uLnTx/>
              <a:uFillTx/>
              <a:latin typeface="Times New Roman" pitchFamily="18" charset="0"/>
              <a:ea typeface="+mn-ea"/>
              <a:cs typeface="Times New Roman" pitchFamily="18" charset="0"/>
            </a:endParaRPr>
          </a:p>
        </p:txBody>
      </p:sp>
      <p:pic>
        <p:nvPicPr>
          <p:cNvPr id="6"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spTree>
    <p:extLst>
      <p:ext uri="{BB962C8B-B14F-4D97-AF65-F5344CB8AC3E}">
        <p14:creationId xmlns:p14="http://schemas.microsoft.com/office/powerpoint/2010/main" val="1366206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sp>
        <p:nvSpPr>
          <p:cNvPr id="7" name="Content Placeholder 6"/>
          <p:cNvSpPr>
            <a:spLocks noGrp="1"/>
          </p:cNvSpPr>
          <p:nvPr>
            <p:ph idx="1"/>
          </p:nvPr>
        </p:nvSpPr>
        <p:spPr/>
        <p:txBody>
          <a:bodyPr>
            <a:normAutofit/>
          </a:bodyPr>
          <a:lstStyle/>
          <a:p>
            <a:pPr algn="ctr">
              <a:buNone/>
            </a:pPr>
            <a:r>
              <a:rPr lang="en-US" sz="4000" dirty="0">
                <a:latin typeface="Times New Roman" pitchFamily="18" charset="0"/>
                <a:cs typeface="Times New Roman" pitchFamily="18" charset="0"/>
              </a:rPr>
              <a:t>TRICARE Reserve Select (TRS)</a:t>
            </a:r>
          </a:p>
          <a:p>
            <a:pPr algn="ctr">
              <a:buNone/>
            </a:pPr>
            <a:endParaRPr lang="en-US" sz="1400" dirty="0">
              <a:latin typeface="Times New Roman" pitchFamily="18" charset="0"/>
              <a:cs typeface="Times New Roman" pitchFamily="18" charset="0"/>
            </a:endParaRPr>
          </a:p>
          <a:p>
            <a:pPr>
              <a:buNone/>
            </a:pPr>
            <a:r>
              <a:rPr lang="en-US" sz="2400" dirty="0">
                <a:solidFill>
                  <a:schemeClr val="bg1">
                    <a:lumMod val="95000"/>
                    <a:lumOff val="5000"/>
                  </a:schemeClr>
                </a:solidFill>
                <a:hlinkClick r:id="rId3"/>
              </a:rPr>
              <a:t>http://www.tricare.mil/reserve/reserveselect/index.cfm</a:t>
            </a:r>
            <a:endParaRPr lang="en-US" sz="2400" dirty="0">
              <a:solidFill>
                <a:schemeClr val="bg1">
                  <a:lumMod val="95000"/>
                  <a:lumOff val="5000"/>
                </a:schemeClr>
              </a:solidFill>
            </a:endParaRPr>
          </a:p>
          <a:p>
            <a:endParaRPr lang="en-US" sz="1400" dirty="0">
              <a:latin typeface="Times New Roman" pitchFamily="18" charset="0"/>
              <a:cs typeface="Times New Roman" pitchFamily="18" charset="0"/>
            </a:endParaRPr>
          </a:p>
          <a:p>
            <a:r>
              <a:rPr lang="en-US" sz="2800" dirty="0">
                <a:latin typeface="Times New Roman" pitchFamily="18" charset="0"/>
                <a:cs typeface="Times New Roman" pitchFamily="18" charset="0"/>
              </a:rPr>
              <a:t>Pick your doctor</a:t>
            </a:r>
          </a:p>
          <a:p>
            <a:r>
              <a:rPr lang="en-US" sz="2800" dirty="0">
                <a:latin typeface="Times New Roman" pitchFamily="18" charset="0"/>
                <a:cs typeface="Times New Roman" pitchFamily="18" charset="0"/>
              </a:rPr>
              <a:t>Individual Monthly Premium: $44.17</a:t>
            </a:r>
          </a:p>
          <a:p>
            <a:r>
              <a:rPr lang="en-US" sz="2800" dirty="0">
                <a:latin typeface="Times New Roman" pitchFamily="18" charset="0"/>
                <a:cs typeface="Times New Roman" pitchFamily="18" charset="0"/>
              </a:rPr>
              <a:t>Family Monthly Premium: $228.27</a:t>
            </a:r>
          </a:p>
          <a:p>
            <a:r>
              <a:rPr lang="en-US" sz="2800" dirty="0">
                <a:latin typeface="Times New Roman" pitchFamily="18" charset="0"/>
                <a:cs typeface="Times New Roman" pitchFamily="18" charset="0"/>
              </a:rPr>
              <a:t>Compare with civilian insurance plans at</a:t>
            </a:r>
          </a:p>
          <a:p>
            <a:pPr marL="36576" lvl="3" indent="0">
              <a:buClr>
                <a:schemeClr val="accent1"/>
              </a:buClr>
              <a:buSzPct val="80000"/>
              <a:buNone/>
            </a:pPr>
            <a:r>
              <a:rPr lang="en-US" dirty="0"/>
              <a:t>		www.ehealthinsurance.com</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85221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28800" y="1676401"/>
            <a:ext cx="8686800" cy="4525963"/>
          </a:xfrm>
        </p:spPr>
        <p:txBody>
          <a:bodyPr>
            <a:normAutofit fontScale="85000" lnSpcReduction="10000"/>
          </a:bodyPr>
          <a:lstStyle/>
          <a:p>
            <a:pPr algn="ctr">
              <a:buNone/>
            </a:pPr>
            <a:r>
              <a:rPr lang="en-US" sz="4000" dirty="0">
                <a:latin typeface="Times New Roman" pitchFamily="18" charset="0"/>
                <a:cs typeface="Times New Roman" pitchFamily="18" charset="0"/>
              </a:rPr>
              <a:t>Educational Benefits</a:t>
            </a:r>
          </a:p>
          <a:p>
            <a:pPr algn="ctr">
              <a:buNone/>
            </a:pPr>
            <a:endParaRPr lang="en-US" sz="1400" dirty="0">
              <a:latin typeface="Times New Roman" pitchFamily="18" charset="0"/>
              <a:cs typeface="Times New Roman" pitchFamily="18" charset="0"/>
            </a:endParaRPr>
          </a:p>
          <a:p>
            <a:pPr marL="0" indent="0" eaLnBrk="0" fontAlgn="base" hangingPunct="0">
              <a:spcBef>
                <a:spcPct val="0"/>
              </a:spcBef>
              <a:spcAft>
                <a:spcPct val="0"/>
              </a:spcAft>
              <a:buNone/>
            </a:pPr>
            <a:r>
              <a:rPr lang="en-US" sz="3600" b="1" u="sng" dirty="0">
                <a:solidFill>
                  <a:schemeClr val="accent1"/>
                </a:solidFill>
              </a:rPr>
              <a:t>Post 9/11 Transfer Eligibility</a:t>
            </a:r>
          </a:p>
          <a:p>
            <a:pPr lvl="1" eaLnBrk="0" fontAlgn="base" hangingPunct="0">
              <a:spcBef>
                <a:spcPct val="0"/>
              </a:spcBef>
              <a:spcAft>
                <a:spcPct val="0"/>
              </a:spcAft>
              <a:buFont typeface="Arial" panose="020B0604020202020204" pitchFamily="34" charset="0"/>
              <a:buChar char="•"/>
            </a:pPr>
            <a:r>
              <a:rPr lang="en-US" sz="2000" dirty="0">
                <a:solidFill>
                  <a:schemeClr val="accent1"/>
                </a:solidFill>
                <a:cs typeface="Times New Roman" panose="02020603050405020304" pitchFamily="18" charset="0"/>
              </a:rPr>
              <a:t>Any member of the armed forces Active Duty or Selected Reserve and meets the following criteria:</a:t>
            </a:r>
          </a:p>
          <a:p>
            <a:pPr marL="568788" lvl="1" indent="0" eaLnBrk="0" fontAlgn="base" hangingPunct="0">
              <a:spcBef>
                <a:spcPct val="0"/>
              </a:spcBef>
              <a:spcAft>
                <a:spcPct val="0"/>
              </a:spcAft>
              <a:buNone/>
            </a:pPr>
            <a:endParaRPr lang="en-US" sz="1100" dirty="0">
              <a:solidFill>
                <a:schemeClr val="accent1"/>
              </a:solidFill>
              <a:cs typeface="Times New Roman" panose="02020603050405020304" pitchFamily="18" charset="0"/>
            </a:endParaRPr>
          </a:p>
          <a:p>
            <a:pPr lvl="2" eaLnBrk="0" fontAlgn="base" hangingPunct="0">
              <a:spcBef>
                <a:spcPct val="0"/>
              </a:spcBef>
              <a:spcAft>
                <a:spcPct val="0"/>
              </a:spcAft>
              <a:buFont typeface="Wingdings" panose="05000000000000000000" pitchFamily="2" charset="2"/>
              <a:buChar char="§"/>
            </a:pPr>
            <a:r>
              <a:rPr lang="en-US" sz="1800" dirty="0">
                <a:solidFill>
                  <a:schemeClr val="accent1"/>
                </a:solidFill>
                <a:cs typeface="Times New Roman" panose="02020603050405020304" pitchFamily="18" charset="0"/>
              </a:rPr>
              <a:t>6 years in the Armed Forces (Active Duty and/or Selected Reserve) </a:t>
            </a:r>
            <a:r>
              <a:rPr lang="en-US" sz="1800" b="1" u="sng" dirty="0">
                <a:solidFill>
                  <a:schemeClr val="accent1"/>
                </a:solidFill>
                <a:cs typeface="Times New Roman" panose="02020603050405020304" pitchFamily="18" charset="0"/>
              </a:rPr>
              <a:t>on the date of approval and agrees to serve four additional years in the armed forces from the date of election</a:t>
            </a:r>
          </a:p>
          <a:p>
            <a:pPr lvl="2" eaLnBrk="0" fontAlgn="base" hangingPunct="0">
              <a:spcBef>
                <a:spcPct val="0"/>
              </a:spcBef>
              <a:spcAft>
                <a:spcPct val="0"/>
              </a:spcAft>
              <a:buFont typeface="Wingdings" panose="05000000000000000000" pitchFamily="2" charset="2"/>
              <a:buChar char="§"/>
            </a:pPr>
            <a:endParaRPr lang="en-US" sz="1100" b="1" u="sng" dirty="0">
              <a:solidFill>
                <a:schemeClr val="accent1"/>
              </a:solidFill>
              <a:cs typeface="Times New Roman" panose="02020603050405020304" pitchFamily="18" charset="0"/>
            </a:endParaRPr>
          </a:p>
          <a:p>
            <a:pPr lvl="2" eaLnBrk="0" fontAlgn="base" hangingPunct="0">
              <a:spcBef>
                <a:spcPct val="0"/>
              </a:spcBef>
              <a:spcAft>
                <a:spcPct val="0"/>
              </a:spcAft>
              <a:buFont typeface="Wingdings" panose="05000000000000000000" pitchFamily="2" charset="2"/>
              <a:buChar char="§"/>
            </a:pPr>
            <a:r>
              <a:rPr lang="en-US" sz="1800" b="1" dirty="0">
                <a:solidFill>
                  <a:schemeClr val="accent1"/>
                </a:solidFill>
                <a:cs typeface="Times New Roman" panose="02020603050405020304" pitchFamily="18" charset="0"/>
              </a:rPr>
              <a:t>Transfer requests are submitted and approved </a:t>
            </a:r>
            <a:r>
              <a:rPr lang="en-US" sz="1800" b="1" u="sng" dirty="0">
                <a:solidFill>
                  <a:schemeClr val="accent1"/>
                </a:solidFill>
                <a:cs typeface="Times New Roman" panose="02020603050405020304" pitchFamily="18" charset="0"/>
              </a:rPr>
              <a:t>while the member is in the armed forces</a:t>
            </a:r>
            <a:endParaRPr lang="en-US" sz="1500" b="1" dirty="0">
              <a:solidFill>
                <a:schemeClr val="accent1"/>
              </a:solidFill>
              <a:cs typeface="Times New Roman" panose="02020603050405020304" pitchFamily="18" charset="0"/>
            </a:endParaRPr>
          </a:p>
          <a:p>
            <a:pPr marL="742950" lvl="1" indent="-285750" eaLnBrk="0" fontAlgn="base" hangingPunct="0">
              <a:spcBef>
                <a:spcPct val="0"/>
              </a:spcBef>
              <a:spcAft>
                <a:spcPct val="0"/>
              </a:spcAft>
              <a:buFont typeface="Wingdings" panose="05000000000000000000" pitchFamily="2" charset="2"/>
              <a:buChar char="§"/>
            </a:pPr>
            <a:endParaRPr lang="en-US" sz="1000" b="1" dirty="0">
              <a:solidFill>
                <a:schemeClr val="accent1"/>
              </a:solidFill>
              <a:cs typeface="Times New Roman" panose="02020603050405020304" pitchFamily="18" charset="0"/>
            </a:endParaRPr>
          </a:p>
          <a:p>
            <a:pPr marL="0" indent="0" eaLnBrk="0" fontAlgn="base" hangingPunct="0">
              <a:spcBef>
                <a:spcPct val="0"/>
              </a:spcBef>
              <a:spcAft>
                <a:spcPct val="0"/>
              </a:spcAft>
              <a:buNone/>
            </a:pPr>
            <a:r>
              <a:rPr lang="en-US" sz="3600" b="1" u="sng" dirty="0">
                <a:solidFill>
                  <a:schemeClr val="accent1"/>
                </a:solidFill>
              </a:rPr>
              <a:t>Air Force Reserve 100% Tuition Assistance</a:t>
            </a:r>
          </a:p>
          <a:p>
            <a:pPr marL="0" indent="0" eaLnBrk="0" fontAlgn="base" hangingPunct="0">
              <a:spcBef>
                <a:spcPct val="0"/>
              </a:spcBef>
              <a:spcAft>
                <a:spcPct val="0"/>
              </a:spcAft>
              <a:buNone/>
            </a:pPr>
            <a:endParaRPr lang="en-US" sz="1000" b="1" u="sng" dirty="0">
              <a:solidFill>
                <a:schemeClr val="accent1"/>
              </a:solidFill>
            </a:endParaRPr>
          </a:p>
          <a:p>
            <a:pPr lvl="1" eaLnBrk="0" fontAlgn="base" hangingPunct="0">
              <a:spcBef>
                <a:spcPct val="0"/>
              </a:spcBef>
              <a:spcAft>
                <a:spcPct val="0"/>
              </a:spcAft>
              <a:buFont typeface="Arial" panose="020B0604020202020204" pitchFamily="34" charset="0"/>
              <a:buChar char="•"/>
            </a:pPr>
            <a:r>
              <a:rPr lang="en-US" sz="2000" dirty="0">
                <a:solidFill>
                  <a:schemeClr val="accent1"/>
                </a:solidFill>
              </a:rPr>
              <a:t>100% for Undergraduate Degree Programs &amp; Master’s Degree Programs</a:t>
            </a:r>
          </a:p>
          <a:p>
            <a:pPr lvl="1" eaLnBrk="0" fontAlgn="base" hangingPunct="0">
              <a:spcBef>
                <a:spcPct val="0"/>
              </a:spcBef>
              <a:spcAft>
                <a:spcPct val="0"/>
              </a:spcAft>
              <a:buFont typeface="Arial" panose="020B0604020202020204" pitchFamily="34" charset="0"/>
              <a:buChar char="•"/>
            </a:pPr>
            <a:r>
              <a:rPr lang="en-US" sz="2000" dirty="0">
                <a:solidFill>
                  <a:schemeClr val="accent1"/>
                </a:solidFill>
              </a:rPr>
              <a:t>Annual cap of $4,500.00</a:t>
            </a:r>
          </a:p>
          <a:p>
            <a:pPr lvl="1" eaLnBrk="0" fontAlgn="base" hangingPunct="0">
              <a:spcBef>
                <a:spcPct val="0"/>
              </a:spcBef>
              <a:spcAft>
                <a:spcPct val="0"/>
              </a:spcAft>
              <a:buFont typeface="Arial" panose="020B0604020202020204" pitchFamily="34" charset="0"/>
              <a:buChar char="•"/>
            </a:pPr>
            <a:r>
              <a:rPr lang="en-US" sz="2000" dirty="0">
                <a:solidFill>
                  <a:schemeClr val="accent1"/>
                </a:solidFill>
              </a:rPr>
              <a:t>Exact same program as Active Duty-apply through the </a:t>
            </a:r>
            <a:r>
              <a:rPr lang="en-US" sz="2000" dirty="0" err="1">
                <a:solidFill>
                  <a:schemeClr val="accent1"/>
                </a:solidFill>
              </a:rPr>
              <a:t>AFPortal</a:t>
            </a:r>
            <a:r>
              <a:rPr lang="en-US" sz="2000" dirty="0">
                <a:solidFill>
                  <a:schemeClr val="accent1"/>
                </a:solidFill>
              </a:rPr>
              <a:t> </a:t>
            </a:r>
            <a:endParaRPr lang="en-US" sz="2000" b="1" i="1" dirty="0">
              <a:solidFill>
                <a:schemeClr val="accent1"/>
              </a:solidFill>
            </a:endParaRPr>
          </a:p>
          <a:p>
            <a:endParaRPr lang="en-US" dirty="0">
              <a:latin typeface="Times New Roman" pitchFamily="18" charset="0"/>
              <a:cs typeface="Times New Roman" pitchFamily="18" charset="0"/>
            </a:endParaRPr>
          </a:p>
        </p:txBody>
      </p:sp>
      <p:pic>
        <p:nvPicPr>
          <p:cNvPr id="4"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spTree>
    <p:extLst>
      <p:ext uri="{BB962C8B-B14F-4D97-AF65-F5344CB8AC3E}">
        <p14:creationId xmlns:p14="http://schemas.microsoft.com/office/powerpoint/2010/main" val="8470461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52600" y="1600201"/>
            <a:ext cx="8686800" cy="4525963"/>
          </a:xfrm>
        </p:spPr>
        <p:txBody>
          <a:bodyPr>
            <a:normAutofit fontScale="55000" lnSpcReduction="20000"/>
          </a:bodyPr>
          <a:lstStyle/>
          <a:p>
            <a:pPr algn="ctr">
              <a:buNone/>
            </a:pPr>
            <a:r>
              <a:rPr lang="en-US" sz="7000" dirty="0"/>
              <a:t>GI Bill Reserve Select and Kicker</a:t>
            </a:r>
          </a:p>
          <a:p>
            <a:pPr marL="36576" indent="0">
              <a:buNone/>
            </a:pPr>
            <a:r>
              <a:rPr lang="en-US" sz="4000" dirty="0">
                <a:solidFill>
                  <a:schemeClr val="tx2"/>
                </a:solidFill>
              </a:rPr>
              <a:t>Monthly Rates (as of Oct 1, 2020)</a:t>
            </a:r>
          </a:p>
          <a:p>
            <a:endParaRPr lang="en-US" sz="4000" dirty="0">
              <a:solidFill>
                <a:schemeClr val="tx2"/>
              </a:solidFill>
            </a:endParaRPr>
          </a:p>
          <a:p>
            <a:pPr marL="0" indent="0">
              <a:buNone/>
            </a:pPr>
            <a:r>
              <a:rPr lang="en-US" sz="5100" dirty="0">
                <a:solidFill>
                  <a:schemeClr val="tx2"/>
                </a:solidFill>
              </a:rPr>
              <a:t>Montgomery GI Bill-Selective Reserve</a:t>
            </a:r>
          </a:p>
          <a:p>
            <a:endParaRPr lang="en-US" sz="2300" dirty="0">
              <a:solidFill>
                <a:schemeClr val="tx2"/>
              </a:solidFill>
            </a:endParaRPr>
          </a:p>
          <a:p>
            <a:pPr marL="36576" indent="0">
              <a:buNone/>
            </a:pPr>
            <a:r>
              <a:rPr lang="en-US" sz="4000" i="1" dirty="0">
                <a:solidFill>
                  <a:schemeClr val="tx2"/>
                </a:solidFill>
              </a:rPr>
              <a:t>Full Time Rate</a:t>
            </a:r>
            <a:r>
              <a:rPr lang="en-US" sz="4000" dirty="0">
                <a:solidFill>
                  <a:schemeClr val="tx2"/>
                </a:solidFill>
              </a:rPr>
              <a:t>	$397.00</a:t>
            </a:r>
          </a:p>
          <a:p>
            <a:pPr marL="36576" indent="0">
              <a:buNone/>
            </a:pPr>
            <a:r>
              <a:rPr lang="en-US" sz="3300" dirty="0">
                <a:solidFill>
                  <a:schemeClr val="tx2"/>
                </a:solidFill>
              </a:rPr>
              <a:t>*12 Additional Months of Education Benefits after exhaustion of Post-911 GI Bill</a:t>
            </a:r>
          </a:p>
          <a:p>
            <a:pPr marL="36576" indent="0">
              <a:buNone/>
            </a:pPr>
            <a:endParaRPr lang="en-US" sz="4000" dirty="0">
              <a:solidFill>
                <a:schemeClr val="tx2"/>
              </a:solidFill>
            </a:endParaRPr>
          </a:p>
          <a:p>
            <a:pPr marL="0" indent="0">
              <a:buNone/>
            </a:pPr>
            <a:r>
              <a:rPr lang="en-US" sz="5100" dirty="0">
                <a:solidFill>
                  <a:schemeClr val="tx2"/>
                </a:solidFill>
              </a:rPr>
              <a:t>GI Bill Kicker-</a:t>
            </a:r>
            <a:r>
              <a:rPr lang="en-US" sz="5100" i="1" dirty="0">
                <a:solidFill>
                  <a:schemeClr val="tx2"/>
                </a:solidFill>
              </a:rPr>
              <a:t>Requires qualifying AFSC</a:t>
            </a:r>
            <a:endParaRPr lang="en-US" sz="5100" dirty="0">
              <a:solidFill>
                <a:schemeClr val="tx2"/>
              </a:solidFill>
            </a:endParaRPr>
          </a:p>
          <a:p>
            <a:endParaRPr lang="en-US" sz="4000" dirty="0">
              <a:solidFill>
                <a:schemeClr val="tx2"/>
              </a:solidFill>
            </a:endParaRPr>
          </a:p>
          <a:p>
            <a:pPr marL="36576" indent="0">
              <a:buNone/>
            </a:pPr>
            <a:r>
              <a:rPr lang="en-US" sz="4000" i="1" dirty="0">
                <a:solidFill>
                  <a:schemeClr val="tx2"/>
                </a:solidFill>
              </a:rPr>
              <a:t>Full Time Rate</a:t>
            </a:r>
            <a:r>
              <a:rPr lang="en-US" sz="4000" dirty="0">
                <a:solidFill>
                  <a:schemeClr val="tx2"/>
                </a:solidFill>
              </a:rPr>
              <a:t>	$350.00		</a:t>
            </a:r>
          </a:p>
          <a:p>
            <a:pPr algn="ctr">
              <a:buNone/>
            </a:pPr>
            <a:endParaRPr lang="en-US" dirty="0">
              <a:latin typeface="Times New Roman" pitchFamily="18" charset="0"/>
              <a:cs typeface="Times New Roman" pitchFamily="18" charset="0"/>
            </a:endParaRPr>
          </a:p>
        </p:txBody>
      </p:sp>
      <p:pic>
        <p:nvPicPr>
          <p:cNvPr id="5"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spTree>
    <p:extLst>
      <p:ext uri="{BB962C8B-B14F-4D97-AF65-F5344CB8AC3E}">
        <p14:creationId xmlns:p14="http://schemas.microsoft.com/office/powerpoint/2010/main" val="2994180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52600" y="1600201"/>
            <a:ext cx="8686800" cy="4525963"/>
          </a:xfrm>
        </p:spPr>
        <p:txBody>
          <a:bodyPr>
            <a:normAutofit/>
          </a:bodyPr>
          <a:lstStyle/>
          <a:p>
            <a:pPr algn="ctr">
              <a:buNone/>
            </a:pPr>
            <a:r>
              <a:rPr lang="en-US" sz="4400" dirty="0"/>
              <a:t>Family-Career-Reserve</a:t>
            </a:r>
          </a:p>
          <a:p>
            <a:r>
              <a:rPr lang="en-US" sz="2800" dirty="0">
                <a:latin typeface="Times New Roman" pitchFamily="18" charset="0"/>
                <a:cs typeface="Times New Roman" pitchFamily="18" charset="0"/>
              </a:rPr>
              <a:t>Priorities</a:t>
            </a:r>
          </a:p>
          <a:p>
            <a:r>
              <a:rPr lang="en-US" sz="2800" dirty="0">
                <a:latin typeface="Times New Roman" pitchFamily="18" charset="0"/>
                <a:cs typeface="Times New Roman" pitchFamily="18" charset="0"/>
              </a:rPr>
              <a:t>Moving</a:t>
            </a:r>
          </a:p>
          <a:p>
            <a:r>
              <a:rPr lang="en-US" sz="2800" dirty="0">
                <a:latin typeface="Times New Roman" pitchFamily="18" charset="0"/>
                <a:cs typeface="Times New Roman" pitchFamily="18" charset="0"/>
              </a:rPr>
              <a:t>Inactive Status</a:t>
            </a:r>
          </a:p>
          <a:p>
            <a:pPr lvl="1"/>
            <a:r>
              <a:rPr lang="en-US" sz="2400" dirty="0">
                <a:latin typeface="Times New Roman" pitchFamily="18" charset="0"/>
                <a:cs typeface="Times New Roman" pitchFamily="18" charset="0"/>
              </a:rPr>
              <a:t>Break in Service</a:t>
            </a:r>
          </a:p>
          <a:p>
            <a:r>
              <a:rPr lang="en-US" sz="2800" dirty="0">
                <a:latin typeface="Times New Roman" pitchFamily="18" charset="0"/>
                <a:cs typeface="Times New Roman" pitchFamily="18" charset="0"/>
              </a:rPr>
              <a:t>Job Security</a:t>
            </a:r>
          </a:p>
          <a:p>
            <a:pPr lvl="1"/>
            <a:r>
              <a:rPr lang="en-US" sz="2400" dirty="0">
                <a:latin typeface="Times New Roman" pitchFamily="18" charset="0"/>
                <a:cs typeface="Times New Roman" pitchFamily="18" charset="0"/>
              </a:rPr>
              <a:t>Protection</a:t>
            </a:r>
          </a:p>
        </p:txBody>
      </p:sp>
      <p:pic>
        <p:nvPicPr>
          <p:cNvPr id="5"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spTree>
    <p:extLst>
      <p:ext uri="{BB962C8B-B14F-4D97-AF65-F5344CB8AC3E}">
        <p14:creationId xmlns:p14="http://schemas.microsoft.com/office/powerpoint/2010/main" val="28206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3228" y="1596273"/>
            <a:ext cx="8397875" cy="2552700"/>
          </a:xfrm>
        </p:spPr>
        <p:txBody>
          <a:bodyPr/>
          <a:lstStyle/>
          <a:p>
            <a:r>
              <a:rPr lang="en-US" b="0" dirty="0"/>
              <a:t>All AD SMs who are scheduled to separate (which includes retirement) after serving on AD orders for 180 days or more. </a:t>
            </a:r>
          </a:p>
          <a:p>
            <a:r>
              <a:rPr lang="en-US" b="0" dirty="0"/>
              <a:t>AD SMs who have received tentative approval for Palace Chase transition.</a:t>
            </a:r>
          </a:p>
          <a:p>
            <a:r>
              <a:rPr lang="en-US" b="0" dirty="0"/>
              <a:t>Reserve Component (RC) members who are scheduled to end a period of AD service for 180 days or more of continuous duty (e.g. Active Guard Reserves (AGR), Military Personnel Appropriation (MPA) tours). </a:t>
            </a:r>
          </a:p>
          <a:p>
            <a:r>
              <a:rPr lang="en-US" b="0" dirty="0"/>
              <a:t>RC members who are scheduled to end a period of AD service after &gt;30 days of continuous duty in support of a contingency operation (as identified on their orders).</a:t>
            </a:r>
          </a:p>
          <a:p>
            <a:pPr marL="0" indent="0">
              <a:buNone/>
            </a:pPr>
            <a:r>
              <a:rPr lang="en-US" b="0" dirty="0"/>
              <a:t>   </a:t>
            </a:r>
            <a:endParaRPr lang="en-US" dirty="0"/>
          </a:p>
          <a:p>
            <a:pPr marL="0" indent="0">
              <a:buNone/>
            </a:pPr>
            <a:endParaRPr lang="en-US" dirty="0"/>
          </a:p>
        </p:txBody>
      </p:sp>
      <p:sp>
        <p:nvSpPr>
          <p:cNvPr id="19460"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67315E-8B94-4362-A9BB-A97176E50AA2}" type="slidenum">
              <a:rPr kumimoji="0" lang="en-US" sz="1000" b="0" i="0" u="none" strike="noStrike" kern="1200" cap="none" spc="0" normalizeH="0" baseline="0" noProof="0">
                <a:ln>
                  <a:noFill/>
                </a:ln>
                <a:solidFill>
                  <a:srgbClr val="969696"/>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solidFill>
                <a:srgbClr val="808080"/>
              </a:solidFill>
              <a:effectLst/>
              <a:uLnTx/>
              <a:uFillTx/>
              <a:latin typeface="Arial" charset="0"/>
              <a:ea typeface="+mn-ea"/>
              <a:cs typeface="Arial" charset="0"/>
            </a:endParaRPr>
          </a:p>
        </p:txBody>
      </p:sp>
      <p:sp>
        <p:nvSpPr>
          <p:cNvPr id="6" name="object 8"/>
          <p:cNvSpPr txBox="1">
            <a:spLocks noGrp="1"/>
          </p:cNvSpPr>
          <p:nvPr>
            <p:ph type="title"/>
          </p:nvPr>
        </p:nvSpPr>
        <p:spPr>
          <a:xfrm>
            <a:off x="3187700" y="370701"/>
            <a:ext cx="7143750" cy="553998"/>
          </a:xfrm>
          <a:prstGeom prst="rect">
            <a:avLst/>
          </a:prstGeom>
        </p:spPr>
        <p:txBody>
          <a:bodyPr vert="horz" wrap="square" lIns="0" tIns="0" rIns="0" bIns="0" numCol="1" rtlCol="0" anchor="ctr" anchorCtr="0" compatLnSpc="1">
            <a:prstTxWarp prst="textNoShape">
              <a:avLst/>
            </a:prstTxWarp>
            <a:spAutoFit/>
          </a:bodyPr>
          <a:lstStyle/>
          <a:p>
            <a:pPr marL="455930"/>
            <a:r>
              <a:rPr lang="en-US" dirty="0"/>
              <a:t>Who requires a SHPE?</a:t>
            </a:r>
            <a:endParaRPr dirty="0"/>
          </a:p>
        </p:txBody>
      </p:sp>
    </p:spTree>
    <p:extLst>
      <p:ext uri="{BB962C8B-B14F-4D97-AF65-F5344CB8AC3E}">
        <p14:creationId xmlns:p14="http://schemas.microsoft.com/office/powerpoint/2010/main" val="5257116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AFR_Logo_SilverBevel_MASTER"/>
          <p:cNvPicPr>
            <a:picLocks noChangeAspect="1" noChangeArrowheads="1"/>
          </p:cNvPicPr>
          <p:nvPr/>
        </p:nvPicPr>
        <p:blipFill>
          <a:blip r:embed="rId2" cstate="print"/>
          <a:srcRect/>
          <a:stretch>
            <a:fillRect/>
          </a:stretch>
        </p:blipFill>
        <p:spPr bwMode="auto">
          <a:xfrm>
            <a:off x="2667000" y="152401"/>
            <a:ext cx="7086600" cy="1209675"/>
          </a:xfrm>
          <a:prstGeom prst="rect">
            <a:avLst/>
          </a:prstGeom>
          <a:noFill/>
          <a:ln w="9525">
            <a:noFill/>
            <a:miter lim="800000"/>
            <a:headEnd/>
            <a:tailEnd/>
          </a:ln>
        </p:spPr>
      </p:pic>
      <p:sp>
        <p:nvSpPr>
          <p:cNvPr id="8" name="Title 7"/>
          <p:cNvSpPr>
            <a:spLocks noGrp="1"/>
          </p:cNvSpPr>
          <p:nvPr>
            <p:ph type="title"/>
          </p:nvPr>
        </p:nvSpPr>
        <p:spPr>
          <a:xfrm>
            <a:off x="1752600" y="1828800"/>
            <a:ext cx="8763000" cy="1143000"/>
          </a:xfrm>
        </p:spPr>
        <p:txBody>
          <a:bodyPr>
            <a:noAutofit/>
          </a:bodyPr>
          <a:lstStyle/>
          <a:p>
            <a:pPr algn="ct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Make your Out-processing appointment</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t>
            </a:r>
            <a:r>
              <a:rPr lang="en-US" sz="2400" dirty="0">
                <a:latin typeface="Times New Roman" pitchFamily="18" charset="0"/>
                <a:cs typeface="Times New Roman" pitchFamily="18" charset="0"/>
              </a:rPr>
              <a:t>Required for All O-4 (Maj) and Below Members SEPARATING </a:t>
            </a:r>
            <a:br>
              <a:rPr lang="en-US" sz="28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6" name="Content Placeholder 5"/>
          <p:cNvSpPr>
            <a:spLocks noGrp="1"/>
          </p:cNvSpPr>
          <p:nvPr>
            <p:ph idx="1"/>
          </p:nvPr>
        </p:nvSpPr>
        <p:spPr>
          <a:xfrm>
            <a:off x="2266950" y="3962400"/>
            <a:ext cx="7734300" cy="2362200"/>
          </a:xfrm>
        </p:spPr>
        <p:txBody>
          <a:bodyPr anchor="ctr">
            <a:noAutofit/>
          </a:bodyPr>
          <a:lstStyle/>
          <a:p>
            <a:pPr algn="ctr">
              <a:buNone/>
            </a:pPr>
            <a:endParaRPr lang="en-US" sz="3200" dirty="0">
              <a:latin typeface="Times New Roman" pitchFamily="18" charset="0"/>
              <a:cs typeface="Times New Roman" pitchFamily="18" charset="0"/>
            </a:endParaRPr>
          </a:p>
          <a:p>
            <a:pPr algn="ctr">
              <a:buNone/>
            </a:pPr>
            <a:endParaRPr lang="en-US" sz="3200" dirty="0">
              <a:latin typeface="Times New Roman" pitchFamily="18" charset="0"/>
              <a:cs typeface="Times New Roman" pitchFamily="18" charset="0"/>
            </a:endParaRPr>
          </a:p>
          <a:p>
            <a:pPr algn="ctr">
              <a:buNone/>
            </a:pPr>
            <a:r>
              <a:rPr lang="en-US" sz="3200" dirty="0">
                <a:latin typeface="Times New Roman" pitchFamily="18" charset="0"/>
                <a:cs typeface="Times New Roman" pitchFamily="18" charset="0"/>
              </a:rPr>
              <a:t>MSgt Richard </a:t>
            </a:r>
            <a:r>
              <a:rPr lang="en-US" sz="3200" dirty="0" err="1">
                <a:latin typeface="Times New Roman" pitchFamily="18" charset="0"/>
                <a:cs typeface="Times New Roman" pitchFamily="18" charset="0"/>
              </a:rPr>
              <a:t>Mier</a:t>
            </a:r>
            <a:r>
              <a:rPr lang="en-US" sz="3200" dirty="0">
                <a:latin typeface="Times New Roman" pitchFamily="18" charset="0"/>
                <a:cs typeface="Times New Roman" pitchFamily="18" charset="0"/>
              </a:rPr>
              <a:t> </a:t>
            </a:r>
          </a:p>
          <a:p>
            <a:pPr algn="ctr">
              <a:buNone/>
            </a:pPr>
            <a:r>
              <a:rPr lang="en-US" sz="3200" dirty="0">
                <a:latin typeface="Times New Roman" pitchFamily="18" charset="0"/>
                <a:cs typeface="Times New Roman" pitchFamily="18" charset="0"/>
              </a:rPr>
              <a:t>DSN: 314-452-6762</a:t>
            </a:r>
          </a:p>
          <a:p>
            <a:pPr algn="ctr">
              <a:buNone/>
            </a:pPr>
            <a:r>
              <a:rPr lang="en-US" sz="3200" dirty="0">
                <a:latin typeface="Times New Roman" pitchFamily="18" charset="0"/>
                <a:cs typeface="Times New Roman" pitchFamily="18" charset="0"/>
                <a:hlinkClick r:id="rId3"/>
              </a:rPr>
              <a:t>richard.mier.2@us.af.mil</a:t>
            </a:r>
            <a:endParaRPr lang="en-US" sz="3200" dirty="0">
              <a:latin typeface="Times New Roman" pitchFamily="18" charset="0"/>
              <a:cs typeface="Times New Roman" pitchFamily="18" charset="0"/>
            </a:endParaRPr>
          </a:p>
          <a:p>
            <a:pPr algn="ctr">
              <a:buNone/>
            </a:pPr>
            <a:r>
              <a:rPr lang="en-US" sz="3200" dirty="0">
                <a:latin typeface="Times New Roman" pitchFamily="18" charset="0"/>
                <a:cs typeface="Times New Roman" pitchFamily="18" charset="0"/>
              </a:rPr>
              <a:t>WhatsApp 49-0160-5221174</a:t>
            </a:r>
          </a:p>
          <a:p>
            <a:pPr algn="ctr">
              <a:buNone/>
            </a:pPr>
            <a:endParaRPr lang="en-US" sz="4500" dirty="0">
              <a:latin typeface="Times New Roman" pitchFamily="18" charset="0"/>
              <a:cs typeface="Times New Roman" pitchFamily="18" charset="0"/>
            </a:endParaRPr>
          </a:p>
        </p:txBody>
      </p:sp>
    </p:spTree>
    <p:extLst>
      <p:ext uri="{BB962C8B-B14F-4D97-AF65-F5344CB8AC3E}">
        <p14:creationId xmlns:p14="http://schemas.microsoft.com/office/powerpoint/2010/main" val="1691790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0190" y="557470"/>
            <a:ext cx="4207933" cy="1752599"/>
          </a:xfrm>
        </p:spPr>
        <p:txBody>
          <a:bodyPr>
            <a:noAutofit/>
          </a:bodyPr>
          <a:lstStyle/>
          <a:p>
            <a:r>
              <a:rPr lang="en-US" altLang="en-US" sz="4000" b="1" dirty="0">
                <a:solidFill>
                  <a:schemeClr val="bg1"/>
                </a:solidFill>
                <a:latin typeface="Arial" panose="020B0604020202020204" pitchFamily="34" charset="0"/>
                <a:ea typeface="ＭＳ Ｐゴシック" pitchFamily="34" charset="-128"/>
                <a:cs typeface="Arial" panose="020B0604020202020204" pitchFamily="34" charset="0"/>
              </a:rPr>
              <a:t>Palace Chase</a:t>
            </a:r>
            <a:br>
              <a:rPr lang="en-US" altLang="en-US" sz="4000" b="1" dirty="0">
                <a:solidFill>
                  <a:schemeClr val="bg1"/>
                </a:solidFill>
                <a:latin typeface="Arial" panose="020B0604020202020204" pitchFamily="34" charset="0"/>
                <a:ea typeface="ＭＳ Ｐゴシック" pitchFamily="34" charset="-128"/>
                <a:cs typeface="Arial" panose="020B0604020202020204" pitchFamily="34" charset="0"/>
              </a:rPr>
            </a:br>
            <a:r>
              <a:rPr lang="en-US" altLang="en-US" sz="4000" b="1" dirty="0">
                <a:solidFill>
                  <a:schemeClr val="bg1"/>
                </a:solidFill>
                <a:latin typeface="Arial" panose="020B0604020202020204" pitchFamily="34" charset="0"/>
                <a:ea typeface="ＭＳ Ｐゴシック" pitchFamily="34" charset="-128"/>
                <a:cs typeface="Arial" panose="020B0604020202020204" pitchFamily="34" charset="0"/>
              </a:rPr>
              <a:t>Palace Front </a:t>
            </a:r>
            <a:br>
              <a:rPr lang="en-US" altLang="en-US" sz="4000" b="1" dirty="0">
                <a:solidFill>
                  <a:schemeClr val="bg1"/>
                </a:solidFill>
                <a:latin typeface="Arial" panose="020B0604020202020204" pitchFamily="34" charset="0"/>
                <a:ea typeface="ＭＳ Ｐゴシック" pitchFamily="34" charset="-128"/>
                <a:cs typeface="Arial" panose="020B0604020202020204" pitchFamily="34" charset="0"/>
              </a:rPr>
            </a:br>
            <a:r>
              <a:rPr lang="en-US" altLang="en-US" sz="4000" b="1" dirty="0">
                <a:solidFill>
                  <a:schemeClr val="bg1"/>
                </a:solidFill>
                <a:latin typeface="Arial" panose="020B0604020202020204" pitchFamily="34" charset="0"/>
                <a:ea typeface="ＭＳ Ｐゴシック" pitchFamily="34" charset="-128"/>
                <a:cs typeface="Arial" panose="020B0604020202020204" pitchFamily="34" charset="0"/>
              </a:rPr>
              <a:t>Brief</a:t>
            </a:r>
            <a:endParaRPr lang="en-US" sz="40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3" name="Subtitle 2"/>
          <p:cNvSpPr>
            <a:spLocks noGrp="1"/>
          </p:cNvSpPr>
          <p:nvPr>
            <p:ph type="subTitle" idx="1"/>
          </p:nvPr>
        </p:nvSpPr>
        <p:spPr>
          <a:xfrm>
            <a:off x="1982167" y="2258059"/>
            <a:ext cx="3344332" cy="2624667"/>
          </a:xfrm>
        </p:spPr>
        <p:txBody>
          <a:bodyPr>
            <a:noAutofit/>
          </a:bodyPr>
          <a:lstStyle/>
          <a:p>
            <a:pPr>
              <a:defRPr/>
            </a:pPr>
            <a:r>
              <a:rPr lang="en-US" sz="2400" b="1" dirty="0">
                <a:solidFill>
                  <a:schemeClr val="bg1"/>
                </a:solidFill>
                <a:latin typeface="Arial" panose="020B0604020202020204" pitchFamily="34" charset="0"/>
                <a:cs typeface="Arial" panose="020B0604020202020204" pitchFamily="34" charset="0"/>
              </a:rPr>
              <a:t>MSgt Ryan Persad</a:t>
            </a:r>
          </a:p>
          <a:p>
            <a:pPr>
              <a:defRPr/>
            </a:pPr>
            <a:r>
              <a:rPr lang="en-US" sz="2400" b="1" dirty="0">
                <a:solidFill>
                  <a:schemeClr val="bg1"/>
                </a:solidFill>
                <a:latin typeface="Arial" panose="020B0604020202020204" pitchFamily="34" charset="0"/>
                <a:cs typeface="Arial" panose="020B0604020202020204" pitchFamily="34" charset="0"/>
              </a:rPr>
              <a:t>In-Service Recruiter </a:t>
            </a:r>
          </a:p>
          <a:p>
            <a:pPr>
              <a:defRPr/>
            </a:pPr>
            <a:r>
              <a:rPr lang="en-US" sz="1800" b="1" dirty="0">
                <a:solidFill>
                  <a:schemeClr val="bg1"/>
                </a:solidFill>
                <a:latin typeface="Arial" panose="020B0604020202020204" pitchFamily="34" charset="0"/>
                <a:cs typeface="Arial" panose="020B0604020202020204" pitchFamily="34" charset="0"/>
              </a:rPr>
              <a:t>Comm: </a:t>
            </a:r>
          </a:p>
          <a:p>
            <a:pPr>
              <a:defRPr/>
            </a:pPr>
            <a:r>
              <a:rPr lang="en-US" sz="2800" b="1" dirty="0">
                <a:solidFill>
                  <a:schemeClr val="bg1"/>
                </a:solidFill>
                <a:latin typeface="Arial" panose="020B0604020202020204" pitchFamily="34" charset="0"/>
                <a:cs typeface="Arial" panose="020B0604020202020204" pitchFamily="34" charset="0"/>
              </a:rPr>
              <a:t>+49 170 1740481</a:t>
            </a:r>
          </a:p>
          <a:p>
            <a:pPr>
              <a:defRPr/>
            </a:pPr>
            <a:r>
              <a:rPr lang="en-US" sz="1800" b="1" dirty="0">
                <a:solidFill>
                  <a:schemeClr val="bg1"/>
                </a:solidFill>
                <a:latin typeface="Arial" panose="020B0604020202020204" pitchFamily="34" charset="0"/>
                <a:cs typeface="Arial" panose="020B0604020202020204" pitchFamily="34" charset="0"/>
              </a:rPr>
              <a:t>ryan.persad.1@us.af.mil </a:t>
            </a:r>
          </a:p>
          <a:p>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7289" y="683392"/>
            <a:ext cx="3493331" cy="4145869"/>
          </a:xfrm>
          <a:prstGeom prst="rect">
            <a:avLst/>
          </a:prstGeom>
        </p:spPr>
      </p:pic>
    </p:spTree>
    <p:extLst>
      <p:ext uri="{BB962C8B-B14F-4D97-AF65-F5344CB8AC3E}">
        <p14:creationId xmlns:p14="http://schemas.microsoft.com/office/powerpoint/2010/main" val="26913463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3249750" y="85726"/>
            <a:ext cx="183420" cy="229262"/>
          </a:xfrm>
        </p:spPr>
        <p:txBody>
          <a:bodyPr>
            <a:normAutofit fontScale="85000" lnSpcReduction="20000"/>
          </a:bodyPr>
          <a:lstStyle/>
          <a:p>
            <a:endParaRPr lang="en-US" dirty="0"/>
          </a:p>
        </p:txBody>
      </p:sp>
      <p:pic>
        <p:nvPicPr>
          <p:cNvPr id="5" name="Picture 4"/>
          <p:cNvPicPr>
            <a:picLocks noChangeAspect="1"/>
          </p:cNvPicPr>
          <p:nvPr/>
        </p:nvPicPr>
        <p:blipFill>
          <a:blip r:embed="rId2"/>
          <a:stretch>
            <a:fillRect/>
          </a:stretch>
        </p:blipFill>
        <p:spPr>
          <a:xfrm>
            <a:off x="8090622" y="0"/>
            <a:ext cx="2511727" cy="18651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1" y="1"/>
            <a:ext cx="2076514" cy="2800350"/>
          </a:xfrm>
          <a:prstGeom prst="rect">
            <a:avLst/>
          </a:prstGeom>
        </p:spPr>
      </p:pic>
      <p:pic>
        <p:nvPicPr>
          <p:cNvPr id="8" name="Picture 7"/>
          <p:cNvPicPr>
            <a:picLocks noChangeAspect="1"/>
          </p:cNvPicPr>
          <p:nvPr/>
        </p:nvPicPr>
        <p:blipFill>
          <a:blip r:embed="rId4"/>
          <a:stretch>
            <a:fillRect/>
          </a:stretch>
        </p:blipFill>
        <p:spPr>
          <a:xfrm>
            <a:off x="4025695" y="85726"/>
            <a:ext cx="3293268" cy="4391024"/>
          </a:xfrm>
          <a:prstGeom prst="rect">
            <a:avLst/>
          </a:prstGeom>
        </p:spPr>
      </p:pic>
      <p:pic>
        <p:nvPicPr>
          <p:cNvPr id="9" name="Picture 8"/>
          <p:cNvPicPr>
            <a:picLocks noChangeAspect="1"/>
          </p:cNvPicPr>
          <p:nvPr/>
        </p:nvPicPr>
        <p:blipFill>
          <a:blip r:embed="rId5"/>
          <a:stretch>
            <a:fillRect/>
          </a:stretch>
        </p:blipFill>
        <p:spPr>
          <a:xfrm>
            <a:off x="1746181" y="3762375"/>
            <a:ext cx="2066925" cy="2755900"/>
          </a:xfrm>
          <a:prstGeom prst="rect">
            <a:avLst/>
          </a:prstGeom>
        </p:spPr>
      </p:pic>
      <p:pic>
        <p:nvPicPr>
          <p:cNvPr id="1026" name="Picture 2" descr="No photo description availa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9146" y="2197763"/>
            <a:ext cx="26289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8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65867" y="876830"/>
            <a:ext cx="8229600" cy="621770"/>
          </a:xfrm>
        </p:spPr>
        <p:txBody>
          <a:bodyPr>
            <a:normAutofit fontScale="90000"/>
          </a:bodyPr>
          <a:lstStyle/>
          <a:p>
            <a:pPr algn="l"/>
            <a:r>
              <a:rPr lang="en-US" sz="3600" b="1" dirty="0">
                <a:latin typeface="Arial" panose="020B0604020202020204" pitchFamily="34" charset="0"/>
                <a:cs typeface="Arial" panose="020B0604020202020204" pitchFamily="34" charset="0"/>
              </a:rPr>
              <a:t>Benefits of joining the ANG</a:t>
            </a:r>
            <a:br>
              <a:rPr lang="en-US" dirty="0">
                <a:latin typeface="Helvetica" panose="020B0604020202030204" pitchFamily="34" charset="0"/>
                <a:cs typeface="Times New Roman" pitchFamily="18" charset="0"/>
              </a:rPr>
            </a:br>
            <a:endParaRPr lang="en-US" dirty="0"/>
          </a:p>
        </p:txBody>
      </p:sp>
      <p:sp>
        <p:nvSpPr>
          <p:cNvPr id="3" name="Content Placeholder 2"/>
          <p:cNvSpPr>
            <a:spLocks noGrp="1"/>
          </p:cNvSpPr>
          <p:nvPr>
            <p:ph idx="1"/>
          </p:nvPr>
        </p:nvSpPr>
        <p:spPr>
          <a:xfrm>
            <a:off x="2105056" y="1498601"/>
            <a:ext cx="8229600" cy="4525963"/>
          </a:xfrm>
        </p:spPr>
        <p:txBody>
          <a:bodyPr>
            <a:normAutofit lnSpcReduction="10000"/>
          </a:bodyPr>
          <a:lstStyle/>
          <a:p>
            <a:pPr>
              <a:buFont typeface="Wingdings" pitchFamily="2" charset="2"/>
              <a:buChar char="Ø"/>
              <a:defRPr/>
            </a:pPr>
            <a:r>
              <a:rPr lang="en-US" altLang="en-US" sz="2400" dirty="0">
                <a:solidFill>
                  <a:srgbClr val="FF0000"/>
                </a:solidFill>
                <a:latin typeface="Arial" panose="020B0604020202020204" pitchFamily="34" charset="0"/>
                <a:ea typeface="ＭＳ Ｐゴシック" pitchFamily="34" charset="-128"/>
                <a:cs typeface="Arial" panose="020B0604020202020204" pitchFamily="34" charset="0"/>
              </a:rPr>
              <a:t>Focus on personal goals while continuing military service </a:t>
            </a:r>
          </a:p>
          <a:p>
            <a:pPr>
              <a:buFont typeface="Wingdings" pitchFamily="2" charset="2"/>
              <a:buChar char="Ø"/>
              <a:defRPr/>
            </a:pPr>
            <a:r>
              <a:rPr lang="en-US" sz="2400" dirty="0">
                <a:solidFill>
                  <a:srgbClr val="FF0000"/>
                </a:solidFill>
                <a:latin typeface="Arial" panose="020B0604020202020204" pitchFamily="34" charset="0"/>
                <a:cs typeface="Arial" panose="020B0604020202020204" pitchFamily="34" charset="0"/>
              </a:rPr>
              <a:t>Federal and State education benefits</a:t>
            </a:r>
          </a:p>
          <a:p>
            <a:pPr>
              <a:buFont typeface="Wingdings" pitchFamily="2" charset="2"/>
              <a:buChar char="Ø"/>
              <a:defRPr/>
            </a:pPr>
            <a:r>
              <a:rPr lang="en-US" altLang="en-US" sz="2400" dirty="0">
                <a:solidFill>
                  <a:srgbClr val="FF0000"/>
                </a:solidFill>
                <a:latin typeface="Arial" panose="020B0604020202020204" pitchFamily="34" charset="0"/>
                <a:ea typeface="ＭＳ Ｐゴシック" pitchFamily="34" charset="-128"/>
                <a:cs typeface="Arial" panose="020B0604020202020204" pitchFamily="34" charset="0"/>
              </a:rPr>
              <a:t>Cross-training</a:t>
            </a:r>
          </a:p>
          <a:p>
            <a:pPr>
              <a:buFont typeface="Wingdings" pitchFamily="2" charset="2"/>
              <a:buChar char="Ø"/>
              <a:defRPr/>
            </a:pPr>
            <a:r>
              <a:rPr lang="en-US" altLang="en-US" sz="2000" dirty="0">
                <a:latin typeface="Arial" panose="020B0604020202020204" pitchFamily="34" charset="0"/>
                <a:ea typeface="ＭＳ Ｐゴシック" pitchFamily="34" charset="-128"/>
                <a:cs typeface="Arial" panose="020B0604020202020204" pitchFamily="34" charset="0"/>
              </a:rPr>
              <a:t>Thrift Savings Plan (TSP)</a:t>
            </a:r>
          </a:p>
          <a:p>
            <a:pPr marL="285750" indent="-285750">
              <a:buFont typeface="Wingdings" pitchFamily="2" charset="2"/>
              <a:buChar char="Ø"/>
              <a:defRPr/>
            </a:pPr>
            <a:r>
              <a:rPr lang="en-US" sz="2000" dirty="0">
                <a:latin typeface="Arial" panose="020B0604020202020204" pitchFamily="34" charset="0"/>
                <a:cs typeface="Arial" panose="020B0604020202020204" pitchFamily="34" charset="0"/>
              </a:rPr>
              <a:t>Unlimited BX, commissary, gym, hobby shop, MWR, Space-A,  and outdoor recreation</a:t>
            </a:r>
            <a:endParaRPr lang="en-US" altLang="en-US" sz="2000" dirty="0">
              <a:latin typeface="Arial" panose="020B0604020202020204" pitchFamily="34" charset="0"/>
              <a:ea typeface="ＭＳ Ｐゴシック" pitchFamily="34" charset="-128"/>
              <a:cs typeface="Arial" panose="020B0604020202020204" pitchFamily="34" charset="0"/>
            </a:endParaRPr>
          </a:p>
          <a:p>
            <a:pPr>
              <a:buFont typeface="Wingdings" pitchFamily="2" charset="2"/>
              <a:buChar char="Ø"/>
              <a:defRPr/>
            </a:pPr>
            <a:r>
              <a:rPr lang="en-US" altLang="en-US" sz="2000" dirty="0">
                <a:latin typeface="Arial" panose="020B0604020202020204" pitchFamily="34" charset="0"/>
                <a:ea typeface="ＭＳ Ｐゴシック" pitchFamily="34" charset="-128"/>
                <a:cs typeface="Arial" panose="020B0604020202020204" pitchFamily="34" charset="0"/>
              </a:rPr>
              <a:t>Service members Group Life Insurance (SGLI)</a:t>
            </a:r>
          </a:p>
          <a:p>
            <a:pPr>
              <a:buFont typeface="Wingdings" pitchFamily="2" charset="2"/>
              <a:buChar char="Ø"/>
              <a:defRPr/>
            </a:pPr>
            <a:r>
              <a:rPr lang="en-US" altLang="en-US" sz="2400" dirty="0">
                <a:solidFill>
                  <a:srgbClr val="FF0000"/>
                </a:solidFill>
                <a:latin typeface="Arial" panose="020B0604020202020204" pitchFamily="34" charset="0"/>
                <a:ea typeface="ＭＳ Ｐゴシック" pitchFamily="34" charset="-128"/>
                <a:cs typeface="Arial" panose="020B0604020202020204" pitchFamily="34" charset="0"/>
              </a:rPr>
              <a:t>Health Care Coverage</a:t>
            </a:r>
          </a:p>
          <a:p>
            <a:pPr>
              <a:buFont typeface="Wingdings" pitchFamily="2" charset="2"/>
              <a:buChar char="Ø"/>
              <a:defRPr/>
            </a:pPr>
            <a:r>
              <a:rPr lang="en-US" sz="2000" dirty="0">
                <a:latin typeface="Arial" panose="020B0604020202020204" pitchFamily="34" charset="0"/>
                <a:cs typeface="Arial" panose="020B0604020202020204" pitchFamily="34" charset="0"/>
              </a:rPr>
              <a:t>Full time employment opportunities</a:t>
            </a:r>
          </a:p>
          <a:p>
            <a:pPr>
              <a:buFont typeface="Wingdings" pitchFamily="2" charset="2"/>
              <a:buChar char="Ø"/>
              <a:defRPr/>
            </a:pPr>
            <a:r>
              <a:rPr lang="en-US" sz="2400" dirty="0">
                <a:solidFill>
                  <a:srgbClr val="FF0000"/>
                </a:solidFill>
                <a:latin typeface="Arial" panose="020B0604020202020204" pitchFamily="34" charset="0"/>
                <a:cs typeface="Arial" panose="020B0604020202020204" pitchFamily="34" charset="0"/>
              </a:rPr>
              <a:t>Possible $30,000 affiliation bonus</a:t>
            </a:r>
          </a:p>
          <a:p>
            <a:pPr>
              <a:buFont typeface="Wingdings" pitchFamily="2" charset="2"/>
              <a:buChar char="Ø"/>
              <a:defRPr/>
            </a:pPr>
            <a:r>
              <a:rPr lang="en-US" sz="2400" dirty="0">
                <a:solidFill>
                  <a:srgbClr val="FF0000"/>
                </a:solidFill>
                <a:latin typeface="Arial" panose="020B0604020202020204" pitchFamily="34" charset="0"/>
                <a:cs typeface="Arial" panose="020B0604020202020204" pitchFamily="34" charset="0"/>
              </a:rPr>
              <a:t>Retirement age 60</a:t>
            </a:r>
          </a:p>
          <a:p>
            <a:endParaRPr lang="en-US" dirty="0"/>
          </a:p>
        </p:txBody>
      </p:sp>
    </p:spTree>
    <p:extLst>
      <p:ext uri="{BB962C8B-B14F-4D97-AF65-F5344CB8AC3E}">
        <p14:creationId xmlns:p14="http://schemas.microsoft.com/office/powerpoint/2010/main" val="2736320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Benefits</a:t>
            </a:r>
          </a:p>
        </p:txBody>
      </p:sp>
      <p:sp>
        <p:nvSpPr>
          <p:cNvPr id="3" name="Content Placeholder 2"/>
          <p:cNvSpPr>
            <a:spLocks noGrp="1"/>
          </p:cNvSpPr>
          <p:nvPr>
            <p:ph idx="1"/>
          </p:nvPr>
        </p:nvSpPr>
        <p:spPr/>
        <p:txBody>
          <a:bodyPr>
            <a:normAutofit fontScale="40000" lnSpcReduction="20000"/>
          </a:bodyPr>
          <a:lstStyle/>
          <a:p>
            <a:pPr marL="228600" marR="45720" algn="ctr">
              <a:spcBef>
                <a:spcPts val="0"/>
              </a:spcBef>
              <a:tabLst>
                <a:tab pos="228600" algn="l"/>
                <a:tab pos="457200" algn="l"/>
                <a:tab pos="4572000" algn="l"/>
              </a:tabLst>
            </a:pPr>
            <a:r>
              <a:rPr lang="en-US" b="1" u="sng" dirty="0">
                <a:latin typeface="Clarendon Condensed"/>
                <a:ea typeface="Times New Roman" panose="02020603050405020304" pitchFamily="18" charset="0"/>
              </a:rPr>
              <a:t>MILITARY ID CARD/BASE PRIVILEDGES </a:t>
            </a:r>
            <a:r>
              <a:rPr lang="en-US" b="1" u="sng" dirty="0">
                <a:latin typeface="Times New Roman" panose="02020603050405020304" pitchFamily="18" charset="0"/>
                <a:ea typeface="Times New Roman" panose="02020603050405020304" pitchFamily="18" charset="0"/>
              </a:rPr>
              <a:t>FOR YOU AND YOUR DEPENDANTS!</a:t>
            </a:r>
            <a:endParaRPr lang="en-US" sz="2000" dirty="0">
              <a:latin typeface="Times New Roman" panose="02020603050405020304" pitchFamily="18" charset="0"/>
              <a:ea typeface="Times New Roman" panose="02020603050405020304" pitchFamily="18" charset="0"/>
            </a:endParaRPr>
          </a:p>
          <a:p>
            <a:pPr marL="0" marR="457200" indent="0">
              <a:spcBef>
                <a:spcPts val="0"/>
              </a:spcBef>
              <a:buNone/>
              <a:tabLst>
                <a:tab pos="228600" algn="l"/>
                <a:tab pos="457200" algn="l"/>
                <a:tab pos="4572000" algn="l"/>
              </a:tabLst>
            </a:pPr>
            <a:r>
              <a:rPr lang="en-US"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1143000" marR="457200">
              <a:spcBef>
                <a:spcPts val="0"/>
              </a:spcBef>
              <a:tabLst>
                <a:tab pos="228600" algn="l"/>
                <a:tab pos="457200" algn="l"/>
                <a:tab pos="4572000" algn="l"/>
              </a:tabLst>
            </a:pPr>
            <a:r>
              <a:rPr lang="en-US" dirty="0">
                <a:latin typeface="Times New Roman" panose="02020603050405020304" pitchFamily="18" charset="0"/>
                <a:ea typeface="Times New Roman" panose="02020603050405020304" pitchFamily="18" charset="0"/>
              </a:rPr>
              <a:t>Chapel                     Used Car Lot                       Tennis Court</a:t>
            </a:r>
            <a:endParaRPr lang="en-US" sz="2000" dirty="0">
              <a:latin typeface="Times New Roman" panose="02020603050405020304" pitchFamily="18" charset="0"/>
              <a:ea typeface="Times New Roman" panose="02020603050405020304" pitchFamily="18" charset="0"/>
            </a:endParaRPr>
          </a:p>
          <a:p>
            <a:pPr marL="1143000" marR="457200">
              <a:spcBef>
                <a:spcPts val="0"/>
              </a:spcBef>
              <a:tabLst>
                <a:tab pos="228600" algn="l"/>
                <a:tab pos="457200" algn="l"/>
                <a:tab pos="4572000" algn="l"/>
              </a:tabLst>
            </a:pPr>
            <a:r>
              <a:rPr lang="en-US" dirty="0">
                <a:latin typeface="Times New Roman" panose="02020603050405020304" pitchFamily="18" charset="0"/>
                <a:ea typeface="Times New Roman" panose="02020603050405020304" pitchFamily="18" charset="0"/>
              </a:rPr>
              <a:t>Library                    Golf Course                         Shooting Range</a:t>
            </a:r>
            <a:endParaRPr lang="en-US" sz="2000" dirty="0">
              <a:latin typeface="Times New Roman" panose="02020603050405020304" pitchFamily="18" charset="0"/>
              <a:ea typeface="Times New Roman" panose="02020603050405020304" pitchFamily="18" charset="0"/>
            </a:endParaRPr>
          </a:p>
          <a:p>
            <a:pPr marL="1143000" marR="457200">
              <a:spcBef>
                <a:spcPts val="0"/>
              </a:spcBef>
              <a:tabLst>
                <a:tab pos="228600" algn="l"/>
                <a:tab pos="457200" algn="l"/>
                <a:tab pos="4572000" algn="l"/>
              </a:tabLst>
            </a:pPr>
            <a:r>
              <a:rPr lang="en-US" dirty="0">
                <a:latin typeface="Times New Roman" panose="02020603050405020304" pitchFamily="18" charset="0"/>
                <a:ea typeface="Times New Roman" panose="02020603050405020304" pitchFamily="18" charset="0"/>
              </a:rPr>
              <a:t>Theater                    Bowling Alley                     Swimming Pool</a:t>
            </a:r>
            <a:endParaRPr lang="en-US" sz="2000" dirty="0">
              <a:latin typeface="Times New Roman" panose="02020603050405020304" pitchFamily="18" charset="0"/>
              <a:ea typeface="Times New Roman" panose="02020603050405020304" pitchFamily="18" charset="0"/>
            </a:endParaRPr>
          </a:p>
          <a:p>
            <a:pPr marL="1143000" marR="457200">
              <a:spcBef>
                <a:spcPts val="0"/>
              </a:spcBef>
              <a:tabLst>
                <a:tab pos="228600" algn="l"/>
                <a:tab pos="457200" algn="l"/>
                <a:tab pos="4572000" algn="l"/>
              </a:tabLst>
            </a:pPr>
            <a:r>
              <a:rPr lang="en-US" dirty="0">
                <a:latin typeface="Times New Roman" panose="02020603050405020304" pitchFamily="18" charset="0"/>
                <a:ea typeface="Times New Roman" panose="02020603050405020304" pitchFamily="18" charset="0"/>
              </a:rPr>
              <a:t>Auto Skills              Recreation Center                Aero Club</a:t>
            </a:r>
            <a:endParaRPr lang="en-US" sz="2000" dirty="0">
              <a:latin typeface="Times New Roman" panose="02020603050405020304" pitchFamily="18" charset="0"/>
              <a:ea typeface="Times New Roman" panose="02020603050405020304" pitchFamily="18" charset="0"/>
            </a:endParaRPr>
          </a:p>
          <a:p>
            <a:pPr marL="0" marR="457200" indent="0">
              <a:spcBef>
                <a:spcPts val="0"/>
              </a:spcBef>
              <a:buNone/>
              <a:tabLst>
                <a:tab pos="228600" algn="l"/>
                <a:tab pos="457200" algn="l"/>
                <a:tab pos="4572000" algn="l"/>
              </a:tabLst>
            </a:pPr>
            <a:r>
              <a:rPr lang="en-US"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dirty="0">
                <a:latin typeface="Times New Roman" panose="02020603050405020304" pitchFamily="18" charset="0"/>
                <a:ea typeface="Times New Roman" panose="02020603050405020304" pitchFamily="18" charset="0"/>
              </a:rPr>
              <a:t>Base Exchange (Department Store!  No taxes! Save up to 25% a year - )</a:t>
            </a:r>
            <a:r>
              <a:rPr lang="en-US" sz="2000" dirty="0">
                <a:latin typeface="Times New Roman" panose="02020603050405020304" pitchFamily="18" charset="0"/>
                <a:ea typeface="Times New Roman" panose="02020603050405020304" pitchFamily="18" charset="0"/>
              </a:rPr>
              <a:t> </a:t>
            </a:r>
            <a:r>
              <a:rPr lang="en-US" u="sng" dirty="0">
                <a:solidFill>
                  <a:srgbClr val="0000FF"/>
                </a:solidFill>
                <a:latin typeface="Times New Roman" panose="02020603050405020304" pitchFamily="18" charset="0"/>
                <a:ea typeface="Times New Roman" panose="02020603050405020304" pitchFamily="18" charset="0"/>
                <a:hlinkClick r:id="rId2"/>
              </a:rPr>
              <a:t>http://www.aafes.com/</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dirty="0">
                <a:latin typeface="Times New Roman" panose="02020603050405020304" pitchFamily="18" charset="0"/>
                <a:ea typeface="Times New Roman" panose="02020603050405020304" pitchFamily="18" charset="0"/>
              </a:rPr>
              <a:t>Gym (Sauna, Weights, Basketball, Aerobics.  Absolutely free!)</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dirty="0">
                <a:latin typeface="Times New Roman" panose="02020603050405020304" pitchFamily="18" charset="0"/>
                <a:ea typeface="Times New Roman" panose="02020603050405020304" pitchFamily="18" charset="0"/>
              </a:rPr>
              <a:t>Picnic Area (Rental Lodge/Lake/Softball/Basketball)</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dirty="0" err="1">
                <a:latin typeface="Times New Roman" panose="02020603050405020304" pitchFamily="18" charset="0"/>
                <a:ea typeface="Times New Roman" panose="02020603050405020304" pitchFamily="18" charset="0"/>
              </a:rPr>
              <a:t>Shoppette</a:t>
            </a:r>
            <a:r>
              <a:rPr lang="en-US" dirty="0">
                <a:latin typeface="Times New Roman" panose="02020603050405020304" pitchFamily="18" charset="0"/>
                <a:ea typeface="Times New Roman" panose="02020603050405020304" pitchFamily="18" charset="0"/>
              </a:rPr>
              <a:t> (Convenience Store/Gas Station/Auto Repair Shop)</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dirty="0">
                <a:latin typeface="Times New Roman" panose="02020603050405020304" pitchFamily="18" charset="0"/>
                <a:ea typeface="Times New Roman" panose="02020603050405020304" pitchFamily="18" charset="0"/>
              </a:rPr>
              <a:t>Self Help Hobby Shops (Ceramic Shop, Wood Shop, Auto Repair Shop, etc.)</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dirty="0">
                <a:latin typeface="Times New Roman" panose="02020603050405020304" pitchFamily="18" charset="0"/>
                <a:ea typeface="Times New Roman" panose="02020603050405020304" pitchFamily="18" charset="0"/>
              </a:rPr>
              <a:t>Billeting (Military Hotel/Motel - Space Available!)</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dirty="0">
                <a:latin typeface="Times New Roman" panose="02020603050405020304" pitchFamily="18" charset="0"/>
                <a:ea typeface="Times New Roman" panose="02020603050405020304" pitchFamily="18" charset="0"/>
              </a:rPr>
              <a:t>NCO Club (Meals, Social Occasions, Special Activities, etc.)</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dirty="0">
                <a:latin typeface="Times New Roman" panose="02020603050405020304" pitchFamily="18" charset="0"/>
                <a:ea typeface="Times New Roman" panose="02020603050405020304" pitchFamily="18" charset="0"/>
              </a:rPr>
              <a:t>Rental Service (Sport/Lawn/Special Event Equipment, etc.)</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dirty="0">
                <a:latin typeface="Times New Roman" panose="02020603050405020304" pitchFamily="18" charset="0"/>
                <a:ea typeface="Times New Roman" panose="02020603050405020304" pitchFamily="18" charset="0"/>
              </a:rPr>
              <a:t>Class VI (Military Package Store)</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dirty="0">
                <a:latin typeface="Times New Roman" panose="02020603050405020304" pitchFamily="18" charset="0"/>
                <a:ea typeface="Times New Roman" panose="02020603050405020304" pitchFamily="18" charset="0"/>
              </a:rPr>
              <a:t>Commissary (Save up to 30% a year on groceries  - </a:t>
            </a:r>
            <a:r>
              <a:rPr lang="en-US" u="sng" dirty="0">
                <a:solidFill>
                  <a:srgbClr val="0000FF"/>
                </a:solidFill>
                <a:latin typeface="Times New Roman" panose="02020603050405020304" pitchFamily="18" charset="0"/>
                <a:ea typeface="Times New Roman" panose="02020603050405020304" pitchFamily="18" charset="0"/>
                <a:hlinkClick r:id="rId3"/>
              </a:rPr>
              <a:t>www.commissaries.com</a:t>
            </a:r>
            <a:r>
              <a:rPr lang="en-US" u="sng" dirty="0">
                <a:solidFill>
                  <a:srgbClr val="0000FF"/>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457200" algn="l"/>
                <a:tab pos="4572000" algn="l"/>
              </a:tabLst>
            </a:pPr>
            <a:r>
              <a:rPr lang="en-US" dirty="0">
                <a:latin typeface="Times New Roman" panose="02020603050405020304" pitchFamily="18" charset="0"/>
                <a:ea typeface="Times New Roman" panose="02020603050405020304" pitchFamily="18" charset="0"/>
              </a:rPr>
              <a:t>Group Life Insurance (Up To $400,000)  </a:t>
            </a:r>
            <a:r>
              <a:rPr lang="en-US" u="sng" dirty="0">
                <a:solidFill>
                  <a:srgbClr val="0000FF"/>
                </a:solidFill>
                <a:latin typeface="Times New Roman" panose="02020603050405020304" pitchFamily="18" charset="0"/>
                <a:ea typeface="Times New Roman" panose="02020603050405020304" pitchFamily="18" charset="0"/>
                <a:hlinkClick r:id="rId4"/>
              </a:rPr>
              <a:t>http://www.insurance.va.gov/miscellaneous/index.htm</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457200" algn="l"/>
                <a:tab pos="4572000" algn="l"/>
              </a:tabLst>
            </a:pPr>
            <a:r>
              <a:rPr lang="en-US" dirty="0">
                <a:latin typeface="Times New Roman" panose="02020603050405020304" pitchFamily="18" charset="0"/>
                <a:ea typeface="Times New Roman" panose="02020603050405020304" pitchFamily="18" charset="0"/>
              </a:rPr>
              <a:t>Free Uniforms and Replacement</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dirty="0">
                <a:latin typeface="Times New Roman" panose="02020603050405020304" pitchFamily="18" charset="0"/>
                <a:ea typeface="Times New Roman" panose="02020603050405020304" pitchFamily="18" charset="0"/>
              </a:rPr>
              <a:t>20 Year Retirement plus Thrift Saving Plan (401K Type Plan - </a:t>
            </a:r>
            <a:r>
              <a:rPr lang="en-US" u="sng" dirty="0">
                <a:solidFill>
                  <a:srgbClr val="0000FF"/>
                </a:solidFill>
                <a:latin typeface="Times New Roman" panose="02020603050405020304" pitchFamily="18" charset="0"/>
                <a:ea typeface="Times New Roman" panose="02020603050405020304" pitchFamily="18" charset="0"/>
                <a:hlinkClick r:id="rId5"/>
              </a:rPr>
              <a:t>www.tsp.gov</a:t>
            </a:r>
            <a:r>
              <a:rPr lang="en-US"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57175" algn="l"/>
                <a:tab pos="457200" algn="l"/>
                <a:tab pos="4572000" algn="l"/>
              </a:tabLst>
            </a:pPr>
            <a:r>
              <a:rPr lang="en-US" dirty="0">
                <a:latin typeface="Times New Roman" panose="02020603050405020304" pitchFamily="18" charset="0"/>
                <a:ea typeface="Times New Roman" panose="02020603050405020304" pitchFamily="18" charset="0"/>
              </a:rPr>
              <a:t>Opportunity To Travel (Earn Money While You Travel)</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57175" algn="l"/>
                <a:tab pos="457200" algn="l"/>
                <a:tab pos="4572000" algn="l"/>
              </a:tabLst>
            </a:pPr>
            <a:r>
              <a:rPr lang="en-US" dirty="0">
                <a:latin typeface="Times New Roman" panose="02020603050405020304" pitchFamily="18" charset="0"/>
                <a:ea typeface="Times New Roman" panose="02020603050405020304" pitchFamily="18" charset="0"/>
              </a:rPr>
              <a:t>VA Housing Loan (</a:t>
            </a:r>
            <a:r>
              <a:rPr lang="en-US" u="sng" dirty="0">
                <a:solidFill>
                  <a:srgbClr val="0000FF"/>
                </a:solidFill>
                <a:latin typeface="Times New Roman" panose="02020603050405020304" pitchFamily="18" charset="0"/>
                <a:ea typeface="Times New Roman" panose="02020603050405020304" pitchFamily="18" charset="0"/>
                <a:hlinkClick r:id="rId6"/>
              </a:rPr>
              <a:t>http://www.homeloans.va.gov/</a:t>
            </a:r>
            <a:r>
              <a:rPr lang="en-US"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57175" algn="l"/>
                <a:tab pos="457200" algn="l"/>
                <a:tab pos="4572000" algn="l"/>
              </a:tabLst>
            </a:pPr>
            <a:r>
              <a:rPr lang="en-US" dirty="0">
                <a:latin typeface="Times New Roman" panose="02020603050405020304" pitchFamily="18" charset="0"/>
                <a:ea typeface="Times New Roman" panose="02020603050405020304" pitchFamily="18" charset="0"/>
              </a:rPr>
              <a:t>Health and Dental Insurance Programs (</a:t>
            </a:r>
            <a:r>
              <a:rPr lang="en-US" u="sng" dirty="0">
                <a:solidFill>
                  <a:srgbClr val="0000FF"/>
                </a:solidFill>
                <a:latin typeface="Times New Roman" panose="02020603050405020304" pitchFamily="18" charset="0"/>
                <a:ea typeface="Times New Roman" panose="02020603050405020304" pitchFamily="18" charset="0"/>
                <a:hlinkClick r:id="rId7"/>
              </a:rPr>
              <a:t>http://www.tricare.mil</a:t>
            </a:r>
            <a:r>
              <a:rPr lang="en-US"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57175" algn="l"/>
                <a:tab pos="457200" algn="l"/>
                <a:tab pos="4572000" algn="l"/>
              </a:tabLst>
            </a:pPr>
            <a:r>
              <a:rPr lang="en-US" dirty="0">
                <a:latin typeface="Times New Roman" panose="02020603050405020304" pitchFamily="18" charset="0"/>
                <a:ea typeface="Times New Roman" panose="02020603050405020304" pitchFamily="18" charset="0"/>
              </a:rPr>
              <a:t>Free Lodging on Drill Weekend (If you live over 50 miles away from base)</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57175" algn="l"/>
                <a:tab pos="457200" algn="l"/>
                <a:tab pos="4572000" algn="l"/>
              </a:tabLst>
            </a:pPr>
            <a:r>
              <a:rPr lang="en-US" dirty="0">
                <a:latin typeface="Times New Roman" panose="02020603050405020304" pitchFamily="18" charset="0"/>
                <a:ea typeface="Times New Roman" panose="02020603050405020304" pitchFamily="18" charset="0"/>
              </a:rPr>
              <a:t>Civilian Job Rights and Protection (</a:t>
            </a:r>
            <a:r>
              <a:rPr lang="en-US" u="sng" dirty="0">
                <a:solidFill>
                  <a:srgbClr val="0000FF"/>
                </a:solidFill>
                <a:latin typeface="Times New Roman" panose="02020603050405020304" pitchFamily="18" charset="0"/>
                <a:ea typeface="Times New Roman" panose="02020603050405020304" pitchFamily="18" charset="0"/>
                <a:hlinkClick r:id="rId8"/>
              </a:rPr>
              <a:t>http://www.esgr.org/</a:t>
            </a:r>
            <a:r>
              <a:rPr lang="en-US"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0" marR="457200" indent="0">
              <a:spcBef>
                <a:spcPts val="0"/>
              </a:spcBef>
              <a:buNone/>
              <a:tabLst>
                <a:tab pos="257175" algn="l"/>
                <a:tab pos="457200" algn="l"/>
                <a:tab pos="4572000" algn="l"/>
              </a:tabLst>
            </a:pPr>
            <a:r>
              <a:rPr lang="en-US"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492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more Benefits….</a:t>
            </a:r>
          </a:p>
        </p:txBody>
      </p:sp>
      <p:sp>
        <p:nvSpPr>
          <p:cNvPr id="3" name="Content Placeholder 2"/>
          <p:cNvSpPr>
            <a:spLocks noGrp="1"/>
          </p:cNvSpPr>
          <p:nvPr>
            <p:ph idx="1"/>
          </p:nvPr>
        </p:nvSpPr>
        <p:spPr/>
        <p:txBody>
          <a:bodyPr>
            <a:normAutofit fontScale="55000" lnSpcReduction="20000"/>
          </a:bodyPr>
          <a:lstStyle/>
          <a:p>
            <a:pPr marL="228600" marR="457200" algn="ctr">
              <a:spcBef>
                <a:spcPts val="0"/>
              </a:spcBef>
              <a:tabLst>
                <a:tab pos="228600" algn="l"/>
                <a:tab pos="457200" algn="l"/>
                <a:tab pos="4572000" algn="l"/>
              </a:tabLst>
            </a:pPr>
            <a:r>
              <a:rPr lang="en-US" sz="4800" b="1" u="sng" dirty="0">
                <a:solidFill>
                  <a:srgbClr val="C00000"/>
                </a:solidFill>
                <a:latin typeface="Times New Roman" panose="02020603050405020304" pitchFamily="18" charset="0"/>
                <a:ea typeface="Times New Roman" panose="02020603050405020304" pitchFamily="18" charset="0"/>
              </a:rPr>
              <a:t>“BENEFITS!”</a:t>
            </a:r>
            <a:endParaRPr lang="en-US" sz="2000" dirty="0">
              <a:latin typeface="Times New Roman" panose="02020603050405020304" pitchFamily="18" charset="0"/>
              <a:ea typeface="Times New Roman" panose="02020603050405020304" pitchFamily="18" charset="0"/>
            </a:endParaRPr>
          </a:p>
          <a:p>
            <a:pPr marL="228600" marR="457200">
              <a:spcBef>
                <a:spcPts val="0"/>
              </a:spcBef>
              <a:tabLst>
                <a:tab pos="228600" algn="l"/>
                <a:tab pos="457200" algn="l"/>
                <a:tab pos="4572000" algn="l"/>
              </a:tabLst>
            </a:pPr>
            <a:r>
              <a:rPr lang="en-US"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b="1" dirty="0">
                <a:latin typeface="Clarendon Condensed"/>
                <a:ea typeface="Times New Roman" panose="02020603050405020304" pitchFamily="18" charset="0"/>
              </a:rPr>
              <a:t>Honor Serving Your Country And State</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b="1" dirty="0">
                <a:latin typeface="Clarendon Condensed"/>
                <a:ea typeface="Times New Roman" panose="02020603050405020304" pitchFamily="18" charset="0"/>
              </a:rPr>
              <a:t>Fair, Impartial Treatment For All</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b="1" dirty="0">
                <a:latin typeface="Clarendon Condensed"/>
                <a:ea typeface="Times New Roman" panose="02020603050405020304" pitchFamily="18" charset="0"/>
              </a:rPr>
              <a:t>Interactions With Working Professionals</a:t>
            </a:r>
            <a:endParaRPr lang="en-US" sz="2000" dirty="0">
              <a:latin typeface="Times New Roman" panose="02020603050405020304" pitchFamily="18" charset="0"/>
              <a:ea typeface="Times New Roman" panose="02020603050405020304" pitchFamily="18" charset="0"/>
            </a:endParaRPr>
          </a:p>
          <a:p>
            <a:pPr marR="457200">
              <a:spcBef>
                <a:spcPts val="0"/>
              </a:spcBef>
              <a:buSzPts val="1200"/>
              <a:buFont typeface="Wingdings" panose="05000000000000000000" pitchFamily="2" charset="2"/>
              <a:buChar char=""/>
              <a:tabLst>
                <a:tab pos="228600" algn="l"/>
                <a:tab pos="457200" algn="l"/>
                <a:tab pos="4572000" algn="l"/>
              </a:tabLst>
            </a:pPr>
            <a:r>
              <a:rPr lang="en-US" b="1" dirty="0">
                <a:latin typeface="Clarendon Condensed"/>
                <a:ea typeface="Times New Roman" panose="02020603050405020304" pitchFamily="18" charset="0"/>
              </a:rPr>
              <a:t>Member Of A Profession Highly Respected By The American Public</a:t>
            </a:r>
            <a:endParaRPr lang="en-US" sz="2000" dirty="0">
              <a:latin typeface="Times New Roman" panose="02020603050405020304" pitchFamily="18" charset="0"/>
              <a:ea typeface="Times New Roman" panose="02020603050405020304" pitchFamily="18" charset="0"/>
            </a:endParaRPr>
          </a:p>
          <a:p>
            <a:pPr marL="228600" marR="457200">
              <a:spcBef>
                <a:spcPts val="0"/>
              </a:spcBef>
              <a:tabLst>
                <a:tab pos="228600" algn="l"/>
                <a:tab pos="457200" algn="l"/>
                <a:tab pos="4572000" algn="l"/>
              </a:tabLst>
            </a:pPr>
            <a:r>
              <a:rPr lang="en-US" b="1" dirty="0">
                <a:latin typeface="Clarendon Condensed"/>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228600" marR="457200" algn="ctr">
              <a:spcBef>
                <a:spcPts val="0"/>
              </a:spcBef>
              <a:tabLst>
                <a:tab pos="228600" algn="l"/>
                <a:tab pos="457200" algn="l"/>
                <a:tab pos="4572000" algn="l"/>
              </a:tabLst>
            </a:pPr>
            <a:r>
              <a:rPr lang="en-US" b="1" dirty="0">
                <a:solidFill>
                  <a:srgbClr val="C00000"/>
                </a:solidFill>
                <a:latin typeface="Clarendon Condensed"/>
                <a:ea typeface="Times New Roman" panose="02020603050405020304" pitchFamily="18" charset="0"/>
              </a:rPr>
              <a:t>PRIVILEGES RESERVED ESPECIALLY FOR YOU!</a:t>
            </a:r>
            <a:endParaRPr lang="en-US" sz="2000" dirty="0">
              <a:latin typeface="Times New Roman" panose="02020603050405020304" pitchFamily="18" charset="0"/>
              <a:ea typeface="Times New Roman" panose="02020603050405020304" pitchFamily="18" charset="0"/>
            </a:endParaRPr>
          </a:p>
          <a:p>
            <a:pPr marL="0" marR="457200" indent="0">
              <a:spcBef>
                <a:spcPts val="0"/>
              </a:spcBef>
              <a:buNone/>
              <a:tabLst>
                <a:tab pos="228600" algn="l"/>
                <a:tab pos="457200" algn="l"/>
                <a:tab pos="4572000" algn="l"/>
              </a:tabLst>
            </a:pPr>
            <a:r>
              <a:rPr lang="en-US"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228600" algn="ctr">
              <a:spcBef>
                <a:spcPts val="0"/>
              </a:spcBef>
            </a:pPr>
            <a:r>
              <a:rPr lang="en-US" sz="4800" b="1" u="sng" dirty="0">
                <a:solidFill>
                  <a:srgbClr val="C00000"/>
                </a:solidFill>
                <a:latin typeface="Times New Roman" panose="02020603050405020304" pitchFamily="18" charset="0"/>
                <a:ea typeface="Times New Roman" panose="02020603050405020304" pitchFamily="18" charset="0"/>
              </a:rPr>
              <a:t>“MONEY”</a:t>
            </a:r>
            <a:endParaRPr lang="en-US" sz="2000" dirty="0">
              <a:latin typeface="Times New Roman" panose="02020603050405020304" pitchFamily="18" charset="0"/>
              <a:ea typeface="Times New Roman" panose="02020603050405020304" pitchFamily="18" charset="0"/>
            </a:endParaRPr>
          </a:p>
          <a:p>
            <a:pPr marL="0">
              <a:spcBef>
                <a:spcPts val="0"/>
              </a:spcBef>
            </a:pPr>
            <a:r>
              <a:rPr lang="en-US" b="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spcBef>
                <a:spcPts val="0"/>
              </a:spcBef>
              <a:buSzPts val="1200"/>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Pay raises</a:t>
            </a:r>
            <a:endParaRPr lang="en-US" sz="2000" dirty="0">
              <a:latin typeface="Times New Roman" panose="02020603050405020304" pitchFamily="18" charset="0"/>
              <a:ea typeface="Times New Roman" panose="02020603050405020304" pitchFamily="18" charset="0"/>
            </a:endParaRPr>
          </a:p>
          <a:p>
            <a:pPr>
              <a:spcBef>
                <a:spcPts val="0"/>
              </a:spcBef>
              <a:buSzPts val="1200"/>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Annual cost of living allowance</a:t>
            </a:r>
            <a:endParaRPr lang="en-US" sz="2000" dirty="0">
              <a:latin typeface="Times New Roman" panose="02020603050405020304" pitchFamily="18" charset="0"/>
              <a:ea typeface="Times New Roman" panose="02020603050405020304" pitchFamily="18" charset="0"/>
            </a:endParaRPr>
          </a:p>
          <a:p>
            <a:pPr>
              <a:spcBef>
                <a:spcPts val="0"/>
              </a:spcBef>
              <a:buSzPts val="1200"/>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Annual seniority pay increase for every other year served</a:t>
            </a:r>
            <a:endParaRPr lang="en-US" sz="2000" dirty="0">
              <a:latin typeface="Times New Roman" panose="02020603050405020304" pitchFamily="18" charset="0"/>
              <a:ea typeface="Times New Roman" panose="02020603050405020304" pitchFamily="18" charset="0"/>
            </a:endParaRPr>
          </a:p>
          <a:p>
            <a:pPr>
              <a:spcBef>
                <a:spcPts val="0"/>
              </a:spcBef>
              <a:buSzPts val="1200"/>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Unit Training Assembly/One weekend a month (4 days of active duty base pay)</a:t>
            </a:r>
            <a:endParaRPr lang="en-US" sz="2000" dirty="0">
              <a:latin typeface="Times New Roman" panose="02020603050405020304" pitchFamily="18" charset="0"/>
              <a:ea typeface="Times New Roman" panose="02020603050405020304" pitchFamily="18" charset="0"/>
            </a:endParaRPr>
          </a:p>
          <a:p>
            <a:pPr>
              <a:spcBef>
                <a:spcPts val="0"/>
              </a:spcBef>
              <a:buSzPts val="1200"/>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Deployments – Opportunity to travel and make extra money!</a:t>
            </a:r>
            <a:endParaRPr lang="en-US" sz="2000" b="1" i="1" dirty="0">
              <a:latin typeface="Times New Roman" panose="02020603050405020304" pitchFamily="18" charset="0"/>
              <a:ea typeface="Times New Roman" panose="02020603050405020304" pitchFamily="18" charset="0"/>
            </a:endParaRPr>
          </a:p>
          <a:p>
            <a:pPr>
              <a:spcBef>
                <a:spcPts val="0"/>
              </a:spcBef>
              <a:buSzPts val="1200"/>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Monthly salary at TTS (Active Duty pay) if required for retraining</a:t>
            </a:r>
            <a:endParaRPr lang="en-US" sz="2000" dirty="0">
              <a:latin typeface="Times New Roman" panose="02020603050405020304" pitchFamily="18" charset="0"/>
              <a:ea typeface="Times New Roman" panose="02020603050405020304" pitchFamily="18" charset="0"/>
            </a:endParaRPr>
          </a:p>
          <a:p>
            <a:pPr>
              <a:spcBef>
                <a:spcPts val="0"/>
              </a:spcBef>
              <a:buSzPts val="1200"/>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Full-time employment opportunities</a:t>
            </a:r>
            <a:endParaRPr lang="en-US" sz="2000" dirty="0">
              <a:latin typeface="Times New Roman" panose="02020603050405020304" pitchFamily="18" charset="0"/>
              <a:ea typeface="Times New Roman" panose="02020603050405020304" pitchFamily="18" charset="0"/>
            </a:endParaRPr>
          </a:p>
          <a:p>
            <a:pPr>
              <a:spcBef>
                <a:spcPts val="0"/>
              </a:spcBef>
              <a:buSzPts val="1200"/>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Military Pay Information Line  (</a:t>
            </a:r>
            <a:r>
              <a:rPr lang="en-US" u="sng" dirty="0">
                <a:solidFill>
                  <a:srgbClr val="0000FF"/>
                </a:solidFill>
                <a:latin typeface="Times New Roman" panose="02020603050405020304" pitchFamily="18" charset="0"/>
                <a:ea typeface="Times New Roman" panose="02020603050405020304" pitchFamily="18" charset="0"/>
                <a:hlinkClick r:id="rId2"/>
              </a:rPr>
              <a:t>www.defenselink.mil/militarypay</a:t>
            </a:r>
            <a:r>
              <a:rPr lang="en-US" dirty="0">
                <a:latin typeface="Times New Roman" panose="02020603050405020304" pitchFamily="18" charset="0"/>
                <a:ea typeface="Times New Roman" panose="02020603050405020304" pitchFamily="18" charset="0"/>
              </a:rPr>
              <a:t>)</a:t>
            </a:r>
            <a:r>
              <a:rPr lang="en-US" sz="4400"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4072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Family time</a:t>
            </a:r>
          </a:p>
          <a:p>
            <a:r>
              <a:rPr lang="en-US" dirty="0"/>
              <a:t>School time</a:t>
            </a:r>
          </a:p>
          <a:p>
            <a:r>
              <a:rPr lang="en-US" dirty="0"/>
              <a:t>Valuable training for your Career of your choice ( crazy huh )</a:t>
            </a:r>
          </a:p>
          <a:p>
            <a:r>
              <a:rPr lang="en-US" dirty="0"/>
              <a:t>Exchange for one weekend a month and two weeks a year</a:t>
            </a:r>
          </a:p>
          <a:p>
            <a:pPr lvl="1"/>
            <a:r>
              <a:rPr lang="en-US" dirty="0"/>
              <a:t>39 Days of work in your career field, in a year</a:t>
            </a:r>
            <a:r>
              <a:rPr lang="en-US"/>
              <a:t>, minimum</a:t>
            </a:r>
            <a:endParaRPr lang="en-US" dirty="0"/>
          </a:p>
          <a:p>
            <a:endParaRPr lang="en-US" dirty="0"/>
          </a:p>
        </p:txBody>
      </p:sp>
    </p:spTree>
    <p:extLst>
      <p:ext uri="{BB962C8B-B14F-4D97-AF65-F5344CB8AC3E}">
        <p14:creationId xmlns:p14="http://schemas.microsoft.com/office/powerpoint/2010/main" val="37737555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13467" y="664632"/>
            <a:ext cx="8229600" cy="1143000"/>
          </a:xfrm>
        </p:spPr>
        <p:txBody>
          <a:bodyPr>
            <a:normAutofit fontScale="90000"/>
          </a:bodyPr>
          <a:lstStyle/>
          <a:p>
            <a:pPr algn="l"/>
            <a:r>
              <a:rPr lang="en-US" sz="3600" b="1" dirty="0">
                <a:latin typeface="Arial" panose="020B0604020202020204" pitchFamily="34" charset="0"/>
                <a:ea typeface="Tahoma" pitchFamily="34" charset="0"/>
                <a:cs typeface="Arial" panose="020B0604020202020204" pitchFamily="34" charset="0"/>
              </a:rPr>
              <a:t>Who is the Air National Guard?</a:t>
            </a:r>
            <a:br>
              <a:rPr lang="en-US" dirty="0">
                <a:latin typeface="Helvetica" panose="020B0604020202030204" pitchFamily="34" charset="0"/>
                <a:cs typeface="Times New Roman" pitchFamily="18" charset="0"/>
              </a:rPr>
            </a:br>
            <a:endParaRPr lang="en-US" dirty="0"/>
          </a:p>
        </p:txBody>
      </p:sp>
      <p:sp>
        <p:nvSpPr>
          <p:cNvPr id="3" name="Content Placeholder 2"/>
          <p:cNvSpPr>
            <a:spLocks noGrp="1"/>
          </p:cNvSpPr>
          <p:nvPr>
            <p:ph idx="1"/>
          </p:nvPr>
        </p:nvSpPr>
        <p:spPr>
          <a:xfrm>
            <a:off x="1913467" y="1395944"/>
            <a:ext cx="8229600" cy="4525963"/>
          </a:xfrm>
        </p:spPr>
        <p:txBody>
          <a:bodyPr>
            <a:normAutofit/>
          </a:bodyPr>
          <a:lstStyle/>
          <a:p>
            <a:pPr>
              <a:lnSpc>
                <a:spcPct val="80000"/>
              </a:lnSpc>
              <a:buFont typeface="Wingdings" pitchFamily="2" charset="2"/>
              <a:buChar char="Ø"/>
              <a:defRPr/>
            </a:pPr>
            <a:r>
              <a:rPr lang="en-US" altLang="en-US" sz="2400" b="1" u="sng" dirty="0">
                <a:latin typeface="Arial" panose="020B0604020202020204" pitchFamily="34" charset="0"/>
                <a:ea typeface="ＭＳ Ｐゴシック" pitchFamily="34" charset="-128"/>
                <a:cs typeface="Arial" panose="020B0604020202020204" pitchFamily="34" charset="0"/>
              </a:rPr>
              <a:t>Our Federal Role</a:t>
            </a:r>
            <a:r>
              <a:rPr lang="en-US" altLang="en-US" sz="2400" dirty="0">
                <a:latin typeface="Arial" panose="020B0604020202020204" pitchFamily="34" charset="0"/>
                <a:ea typeface="ＭＳ Ｐゴシック" pitchFamily="34" charset="-128"/>
                <a:cs typeface="Arial" panose="020B0604020202020204" pitchFamily="34" charset="0"/>
              </a:rPr>
              <a:t>	</a:t>
            </a:r>
            <a:endParaRPr lang="en-US" altLang="en-US" sz="900" dirty="0">
              <a:latin typeface="Arial" panose="020B0604020202020204" pitchFamily="34" charset="0"/>
              <a:ea typeface="ＭＳ Ｐゴシック" pitchFamily="34" charset="-128"/>
              <a:cs typeface="Arial" panose="020B0604020202020204" pitchFamily="34" charset="0"/>
            </a:endParaRPr>
          </a:p>
          <a:p>
            <a:pPr marL="0" indent="0">
              <a:lnSpc>
                <a:spcPct val="80000"/>
              </a:lnSpc>
              <a:buNone/>
              <a:defRPr/>
            </a:pPr>
            <a:r>
              <a:rPr lang="en-US" altLang="en-US" sz="2400" dirty="0">
                <a:latin typeface="Arial" panose="020B0604020202020204" pitchFamily="34" charset="0"/>
                <a:ea typeface="ＭＳ Ｐゴシック" pitchFamily="34" charset="-128"/>
                <a:cs typeface="Arial" panose="020B0604020202020204" pitchFamily="34" charset="0"/>
              </a:rPr>
              <a:t>	</a:t>
            </a:r>
            <a:r>
              <a:rPr lang="en-US" altLang="en-US" sz="2000" dirty="0">
                <a:latin typeface="Arial" panose="020B0604020202020204" pitchFamily="34" charset="0"/>
                <a:ea typeface="ＭＳ Ｐゴシック" pitchFamily="34" charset="-128"/>
                <a:cs typeface="Arial" panose="020B0604020202020204" pitchFamily="34" charset="0"/>
              </a:rPr>
              <a:t>To support national security objectives</a:t>
            </a:r>
          </a:p>
          <a:p>
            <a:pPr>
              <a:lnSpc>
                <a:spcPct val="80000"/>
              </a:lnSpc>
              <a:buFont typeface="Wingdings" pitchFamily="2" charset="2"/>
              <a:buChar char="Ø"/>
              <a:defRPr/>
            </a:pPr>
            <a:endParaRPr lang="en-US" altLang="en-US" sz="2400" dirty="0">
              <a:latin typeface="Arial" panose="020B0604020202020204" pitchFamily="34" charset="0"/>
              <a:ea typeface="ＭＳ Ｐゴシック" pitchFamily="34" charset="-128"/>
              <a:cs typeface="Arial" panose="020B0604020202020204" pitchFamily="34" charset="0"/>
            </a:endParaRPr>
          </a:p>
          <a:p>
            <a:pPr>
              <a:lnSpc>
                <a:spcPct val="80000"/>
              </a:lnSpc>
              <a:buFont typeface="Wingdings" pitchFamily="2" charset="2"/>
              <a:buChar char="Ø"/>
              <a:defRPr/>
            </a:pPr>
            <a:r>
              <a:rPr lang="en-US" altLang="en-US" sz="2400" b="1" u="sng" dirty="0">
                <a:latin typeface="Arial" panose="020B0604020202020204" pitchFamily="34" charset="0"/>
                <a:ea typeface="ＭＳ Ｐゴシック" pitchFamily="34" charset="-128"/>
                <a:cs typeface="Arial" panose="020B0604020202020204" pitchFamily="34" charset="0"/>
              </a:rPr>
              <a:t>Our State Role</a:t>
            </a:r>
            <a:endParaRPr lang="en-US" altLang="en-US" sz="900" dirty="0">
              <a:latin typeface="Arial" panose="020B0604020202020204" pitchFamily="34" charset="0"/>
              <a:ea typeface="ＭＳ Ｐゴシック" pitchFamily="34" charset="-128"/>
              <a:cs typeface="Arial" panose="020B0604020202020204" pitchFamily="34" charset="0"/>
            </a:endParaRPr>
          </a:p>
          <a:p>
            <a:pPr marL="0" indent="0">
              <a:lnSpc>
                <a:spcPct val="80000"/>
              </a:lnSpc>
              <a:buNone/>
              <a:defRPr/>
            </a:pPr>
            <a:r>
              <a:rPr lang="en-US" altLang="en-US" sz="900" dirty="0">
                <a:latin typeface="Arial" panose="020B0604020202020204" pitchFamily="34" charset="0"/>
                <a:ea typeface="ＭＳ Ｐゴシック" pitchFamily="34" charset="-128"/>
                <a:cs typeface="Arial" panose="020B0604020202020204" pitchFamily="34" charset="0"/>
              </a:rPr>
              <a:t>	</a:t>
            </a:r>
            <a:r>
              <a:rPr lang="en-US" altLang="en-US" sz="2000" dirty="0">
                <a:latin typeface="Arial" panose="020B0604020202020204" pitchFamily="34" charset="0"/>
                <a:ea typeface="ＭＳ Ｐゴシック" pitchFamily="34" charset="-128"/>
                <a:cs typeface="Arial" panose="020B0604020202020204" pitchFamily="34" charset="0"/>
              </a:rPr>
              <a:t>To protect life, property, preserve peace, order and public safety</a:t>
            </a:r>
          </a:p>
          <a:p>
            <a:pPr marL="0" indent="0">
              <a:lnSpc>
                <a:spcPct val="80000"/>
              </a:lnSpc>
              <a:buNone/>
              <a:defRPr/>
            </a:pPr>
            <a:endParaRPr lang="en-US" sz="2000" dirty="0">
              <a:latin typeface="Arial" panose="020B0604020202020204" pitchFamily="34" charset="0"/>
              <a:ea typeface="ＭＳ Ｐゴシック" pitchFamily="34" charset="-128"/>
              <a:cs typeface="Arial" panose="020B0604020202020204" pitchFamily="34" charset="0"/>
            </a:endParaRPr>
          </a:p>
          <a:p>
            <a:pPr marL="0" indent="0">
              <a:lnSpc>
                <a:spcPct val="80000"/>
              </a:lnSpc>
              <a:buNone/>
              <a:defRPr/>
            </a:pPr>
            <a:endParaRPr lang="en-US" sz="2000" dirty="0">
              <a:latin typeface="Arial" panose="020B0604020202020204" pitchFamily="34" charset="0"/>
              <a:ea typeface="ＭＳ Ｐゴシック" pitchFamily="34" charset="-128"/>
              <a:cs typeface="Arial" panose="020B0604020202020204" pitchFamily="34" charset="0"/>
            </a:endParaRPr>
          </a:p>
          <a:p>
            <a:pPr marL="0" indent="0">
              <a:lnSpc>
                <a:spcPct val="80000"/>
              </a:lnSpc>
              <a:buNone/>
              <a:defRPr/>
            </a:pPr>
            <a:endParaRPr lang="en-US" sz="2000" dirty="0">
              <a:latin typeface="Arial" panose="020B0604020202020204" pitchFamily="34" charset="0"/>
              <a:ea typeface="ＭＳ Ｐゴシック" pitchFamily="34" charset="-128"/>
              <a:cs typeface="Arial" panose="020B0604020202020204" pitchFamily="34" charset="0"/>
            </a:endParaRPr>
          </a:p>
          <a:p>
            <a:pPr marL="0" indent="0">
              <a:lnSpc>
                <a:spcPct val="80000"/>
              </a:lnSpc>
              <a:buNone/>
              <a:defRPr/>
            </a:pPr>
            <a:endParaRPr lang="en-US" sz="2000" dirty="0">
              <a:latin typeface="Arial" panose="020B0604020202020204" pitchFamily="34" charset="0"/>
              <a:ea typeface="ＭＳ Ｐゴシック" pitchFamily="34" charset="-128"/>
              <a:cs typeface="Arial" panose="020B0604020202020204" pitchFamily="34" charset="0"/>
            </a:endParaRPr>
          </a:p>
          <a:p>
            <a:pPr marL="0" indent="0">
              <a:lnSpc>
                <a:spcPct val="80000"/>
              </a:lnSpc>
              <a:buNone/>
              <a:defRPr/>
            </a:pPr>
            <a:endParaRPr lang="en-US" sz="2000" dirty="0">
              <a:latin typeface="Arial" panose="020B0604020202020204" pitchFamily="34" charset="0"/>
              <a:ea typeface="ＭＳ Ｐゴシック" pitchFamily="34" charset="-128"/>
              <a:cs typeface="Arial" panose="020B0604020202020204" pitchFamily="34" charset="0"/>
            </a:endParaRPr>
          </a:p>
          <a:p>
            <a:pPr marL="0" indent="0">
              <a:lnSpc>
                <a:spcPct val="80000"/>
              </a:lnSpc>
              <a:buNone/>
              <a:defRPr/>
            </a:pPr>
            <a:r>
              <a:rPr lang="en-US" sz="2000" dirty="0">
                <a:latin typeface="Arial" panose="020B0604020202020204" pitchFamily="34" charset="0"/>
                <a:ea typeface="ＭＳ Ｐゴシック" pitchFamily="34" charset="-128"/>
                <a:cs typeface="Arial" panose="020B0604020202020204" pitchFamily="34" charset="0"/>
              </a:rPr>
              <a:t>*Still one weekend a month+ 2 weeks out of the year = 39 Days a year!</a:t>
            </a:r>
          </a:p>
          <a:p>
            <a:pPr marL="0" indent="0">
              <a:lnSpc>
                <a:spcPct val="80000"/>
              </a:lnSpc>
              <a:buNone/>
              <a:defRPr/>
            </a:pPr>
            <a:endParaRPr lang="en-US" sz="2000" dirty="0">
              <a:latin typeface="Arial" panose="020B0604020202020204" pitchFamily="34" charset="0"/>
              <a:ea typeface="ＭＳ Ｐゴシック" pitchFamily="34" charset="-128"/>
              <a:cs typeface="Arial" panose="020B0604020202020204" pitchFamily="34" charset="0"/>
            </a:endParaRPr>
          </a:p>
          <a:p>
            <a:pPr marL="0" indent="0">
              <a:lnSpc>
                <a:spcPct val="80000"/>
              </a:lnSpc>
              <a:buNone/>
              <a:defRPr/>
            </a:pPr>
            <a:endParaRPr lang="en-US" sz="2000" dirty="0"/>
          </a:p>
        </p:txBody>
      </p:sp>
    </p:spTree>
    <p:extLst>
      <p:ext uri="{BB962C8B-B14F-4D97-AF65-F5344CB8AC3E}">
        <p14:creationId xmlns:p14="http://schemas.microsoft.com/office/powerpoint/2010/main" val="18465303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1" y="1066800"/>
            <a:ext cx="6442639" cy="5238750"/>
          </a:xfrm>
        </p:spPr>
      </p:pic>
    </p:spTree>
    <p:extLst>
      <p:ext uri="{BB962C8B-B14F-4D97-AF65-F5344CB8AC3E}">
        <p14:creationId xmlns:p14="http://schemas.microsoft.com/office/powerpoint/2010/main" val="40148940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1801" y="942976"/>
            <a:ext cx="6394749" cy="5183188"/>
          </a:xfrm>
        </p:spPr>
      </p:pic>
    </p:spTree>
    <p:extLst>
      <p:ext uri="{BB962C8B-B14F-4D97-AF65-F5344CB8AC3E}">
        <p14:creationId xmlns:p14="http://schemas.microsoft.com/office/powerpoint/2010/main" val="91590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239" y="1406433"/>
            <a:ext cx="8397875" cy="2552700"/>
          </a:xfrm>
        </p:spPr>
        <p:txBody>
          <a:bodyPr/>
          <a:lstStyle/>
          <a:p>
            <a:r>
              <a:rPr lang="en-US" b="0" dirty="0"/>
              <a:t>A SHPE is </a:t>
            </a:r>
            <a:r>
              <a:rPr lang="en-US" dirty="0"/>
              <a:t>NOT</a:t>
            </a:r>
            <a:r>
              <a:rPr lang="en-US" b="0" dirty="0"/>
              <a:t> required if: </a:t>
            </a:r>
          </a:p>
          <a:p>
            <a:pPr lvl="1"/>
            <a:r>
              <a:rPr lang="en-US" b="0" dirty="0"/>
              <a:t>The member is separating or retiring after being found unfit and is referred to the Disability Evaluation System (DES). </a:t>
            </a:r>
          </a:p>
          <a:p>
            <a:pPr lvl="1"/>
            <a:r>
              <a:rPr lang="en-US" dirty="0"/>
              <a:t>NOTE: </a:t>
            </a:r>
            <a:r>
              <a:rPr lang="en-US" b="0" dirty="0"/>
              <a:t>Initial Review in Lieu of (IRILO) or referral to a Medical Evaluation Board (MEB) does not negate the SHPE requirement. MTF staff must wait until the MEB decision is established in order to determine if the SHPE is required. </a:t>
            </a:r>
          </a:p>
          <a:p>
            <a:r>
              <a:rPr lang="en-US" dirty="0"/>
              <a:t>WAIVER </a:t>
            </a:r>
          </a:p>
          <a:p>
            <a:pPr lvl="1"/>
            <a:r>
              <a:rPr lang="en-US" b="0" dirty="0"/>
              <a:t>The SHPE may be waived in cases that the member is not under the control of the Secretary of their Military Department or the Commandant of the United States Coast Guard (USCG), such as unauthorized absences or civilian incarceration, in accordance with (IAW) DoDI 6040.46. The Secretary of the Air Force (SECAF) is the waiver authority for AF members. </a:t>
            </a:r>
          </a:p>
          <a:p>
            <a:pPr marL="0" indent="0">
              <a:buNone/>
            </a:pPr>
            <a:endParaRPr lang="en-US" dirty="0"/>
          </a:p>
        </p:txBody>
      </p:sp>
      <p:sp>
        <p:nvSpPr>
          <p:cNvPr id="19460"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67315E-8B94-4362-A9BB-A97176E50AA2}" type="slidenum">
              <a:rPr kumimoji="0" lang="en-US" sz="1000" b="0" i="0" u="none" strike="noStrike" kern="1200" cap="none" spc="0" normalizeH="0" baseline="0" noProof="0">
                <a:ln>
                  <a:noFill/>
                </a:ln>
                <a:solidFill>
                  <a:srgbClr val="969696"/>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rgbClr val="808080"/>
              </a:solidFill>
              <a:effectLst/>
              <a:uLnTx/>
              <a:uFillTx/>
              <a:latin typeface="Arial" charset="0"/>
              <a:ea typeface="+mn-ea"/>
              <a:cs typeface="Arial" charset="0"/>
            </a:endParaRPr>
          </a:p>
        </p:txBody>
      </p:sp>
      <p:sp>
        <p:nvSpPr>
          <p:cNvPr id="6" name="object 8"/>
          <p:cNvSpPr txBox="1">
            <a:spLocks noGrp="1"/>
          </p:cNvSpPr>
          <p:nvPr>
            <p:ph type="title"/>
          </p:nvPr>
        </p:nvSpPr>
        <p:spPr>
          <a:xfrm>
            <a:off x="3187700" y="370701"/>
            <a:ext cx="7143750" cy="553998"/>
          </a:xfrm>
          <a:prstGeom prst="rect">
            <a:avLst/>
          </a:prstGeom>
        </p:spPr>
        <p:txBody>
          <a:bodyPr vert="horz" wrap="square" lIns="0" tIns="0" rIns="0" bIns="0" numCol="1" rtlCol="0" anchor="ctr" anchorCtr="0" compatLnSpc="1">
            <a:prstTxWarp prst="textNoShape">
              <a:avLst/>
            </a:prstTxWarp>
            <a:spAutoFit/>
          </a:bodyPr>
          <a:lstStyle/>
          <a:p>
            <a:pPr marL="455930"/>
            <a:r>
              <a:rPr lang="en-US" dirty="0"/>
              <a:t>Who requires a SHPE?(cont’d)</a:t>
            </a:r>
            <a:endParaRPr dirty="0"/>
          </a:p>
        </p:txBody>
      </p:sp>
    </p:spTree>
    <p:extLst>
      <p:ext uri="{BB962C8B-B14F-4D97-AF65-F5344CB8AC3E}">
        <p14:creationId xmlns:p14="http://schemas.microsoft.com/office/powerpoint/2010/main" val="154083547"/>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6493" y="971551"/>
            <a:ext cx="6319015" cy="5154613"/>
          </a:xfrm>
        </p:spPr>
      </p:pic>
    </p:spTree>
    <p:extLst>
      <p:ext uri="{BB962C8B-B14F-4D97-AF65-F5344CB8AC3E}">
        <p14:creationId xmlns:p14="http://schemas.microsoft.com/office/powerpoint/2010/main" val="21361511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Full-Time Opportunities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b="1" dirty="0"/>
              <a:t>Active Guard Reserve (AGR). Military Vacancy Announcements, Active Guard Reserve (AGR), Active Duty for Operational Support Positions found at: </a:t>
            </a:r>
            <a:r>
              <a:rPr lang="en-US" u="sng" dirty="0">
                <a:hlinkClick r:id="rId2"/>
              </a:rPr>
              <a:t>https://www.ang.af.mil/Careers/State-Active-Guard-Reserve/</a:t>
            </a:r>
            <a:endParaRPr lang="en-US" dirty="0"/>
          </a:p>
          <a:p>
            <a:r>
              <a:rPr lang="en-US" dirty="0"/>
              <a:t> </a:t>
            </a:r>
          </a:p>
          <a:p>
            <a:r>
              <a:rPr lang="en-US" b="1" dirty="0"/>
              <a:t>Full-Time Federal Technician positions can be found at: </a:t>
            </a:r>
            <a:r>
              <a:rPr lang="en-US" u="sng" dirty="0">
                <a:hlinkClick r:id="rId3"/>
              </a:rPr>
              <a:t>https://www.usajobs.gov/</a:t>
            </a:r>
            <a:r>
              <a:rPr lang="en-US" dirty="0"/>
              <a:t> </a:t>
            </a:r>
          </a:p>
          <a:p>
            <a:r>
              <a:rPr lang="en-US" dirty="0"/>
              <a:t> </a:t>
            </a:r>
          </a:p>
          <a:p>
            <a:r>
              <a:rPr lang="en-US" b="1" dirty="0"/>
              <a:t>To find a phone number to the recruiting team in a specific state:</a:t>
            </a:r>
            <a:r>
              <a:rPr lang="en-US" dirty="0"/>
              <a:t> </a:t>
            </a:r>
            <a:r>
              <a:rPr lang="en-US" u="sng" dirty="0">
                <a:hlinkClick r:id="rId4"/>
              </a:rPr>
              <a:t>https://www.goang.com/locations.html</a:t>
            </a:r>
            <a:endParaRPr lang="en-US" dirty="0"/>
          </a:p>
          <a:p>
            <a:r>
              <a:rPr lang="en-US" dirty="0"/>
              <a:t> </a:t>
            </a:r>
          </a:p>
          <a:p>
            <a:r>
              <a:rPr lang="en-US" b="1" dirty="0"/>
              <a:t>AGR and Federal/State Positions can be found on each state’s website</a:t>
            </a:r>
            <a:r>
              <a:rPr lang="en-US" b="1" i="1" dirty="0"/>
              <a:t> (some websites do not open on a government computer):</a:t>
            </a:r>
            <a:endParaRPr lang="en-US" dirty="0"/>
          </a:p>
          <a:p>
            <a:endParaRPr lang="en-US" dirty="0"/>
          </a:p>
        </p:txBody>
      </p:sp>
      <p:sp>
        <p:nvSpPr>
          <p:cNvPr id="4" name="Rectangle 7"/>
          <p:cNvSpPr>
            <a:spLocks noChangeArrowheads="1"/>
          </p:cNvSpPr>
          <p:nvPr/>
        </p:nvSpPr>
        <p:spPr bwMode="auto">
          <a:xfrm>
            <a:off x="1524000" y="-371419"/>
            <a:ext cx="1846142" cy="12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457056" rIns="914112" bIns="457056"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8291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Full-Time Opportunities</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Alabama:</a:t>
            </a:r>
            <a:r>
              <a:rPr lang="en-US" dirty="0"/>
              <a:t> </a:t>
            </a:r>
            <a:r>
              <a:rPr lang="en-US" u="sng" dirty="0">
                <a:hlinkClick r:id="rId2"/>
              </a:rPr>
              <a:t>https://al.ng.mil/ALABAMA/Careers/HRO/Pages/agr.aspx</a:t>
            </a:r>
            <a:endParaRPr lang="en-US" dirty="0"/>
          </a:p>
          <a:p>
            <a:r>
              <a:rPr lang="en-US" b="1" dirty="0"/>
              <a:t>Alaska:</a:t>
            </a:r>
            <a:r>
              <a:rPr lang="en-US" dirty="0"/>
              <a:t> </a:t>
            </a:r>
            <a:r>
              <a:rPr lang="en-US" u="sng" dirty="0">
                <a:hlinkClick r:id="rId3"/>
              </a:rPr>
              <a:t>https://dmva.alaska.gov/HRO/AGR</a:t>
            </a:r>
            <a:endParaRPr lang="en-US" dirty="0"/>
          </a:p>
          <a:p>
            <a:r>
              <a:rPr lang="en-US" b="1" dirty="0"/>
              <a:t>Arizona:</a:t>
            </a:r>
            <a:r>
              <a:rPr lang="en-US" dirty="0"/>
              <a:t> </a:t>
            </a:r>
            <a:r>
              <a:rPr lang="en-US" u="sng" dirty="0">
                <a:hlinkClick r:id="rId4"/>
              </a:rPr>
              <a:t>https://dema.az.gov/careers/azng-human-resources/jobs-agr</a:t>
            </a:r>
            <a:endParaRPr lang="en-US" dirty="0"/>
          </a:p>
          <a:p>
            <a:r>
              <a:rPr lang="en-US" b="1" dirty="0"/>
              <a:t>Arkansas:</a:t>
            </a:r>
            <a:r>
              <a:rPr lang="en-US" dirty="0"/>
              <a:t> </a:t>
            </a:r>
            <a:r>
              <a:rPr lang="en-US" u="sng" dirty="0">
                <a:hlinkClick r:id="rId5"/>
              </a:rPr>
              <a:t>https://arkansas.nationalguard.mil/Careers/Current-Openings/Air-AGR/</a:t>
            </a:r>
            <a:endParaRPr lang="en-US" dirty="0"/>
          </a:p>
          <a:p>
            <a:r>
              <a:rPr lang="en-US" b="1" dirty="0"/>
              <a:t>California: </a:t>
            </a:r>
            <a:r>
              <a:rPr lang="en-US" u="sng" dirty="0">
                <a:hlinkClick r:id="rId6"/>
              </a:rPr>
              <a:t>https://calguard.ca.gov/air/</a:t>
            </a:r>
            <a:endParaRPr lang="en-US" dirty="0"/>
          </a:p>
          <a:p>
            <a:r>
              <a:rPr lang="en-US" b="1" dirty="0"/>
              <a:t>Colorado: </a:t>
            </a:r>
            <a:r>
              <a:rPr lang="en-US" u="sng" dirty="0">
                <a:hlinkClick r:id="rId7"/>
              </a:rPr>
              <a:t>http://co.ng.mil/jobs/Pages/default.aspx</a:t>
            </a:r>
            <a:endParaRPr lang="en-US" dirty="0"/>
          </a:p>
          <a:p>
            <a:r>
              <a:rPr lang="en-US" b="1" dirty="0"/>
              <a:t>Connecticut: </a:t>
            </a:r>
            <a:r>
              <a:rPr lang="en-US" u="sng" dirty="0">
                <a:hlinkClick r:id="rId8"/>
              </a:rPr>
              <a:t>http://ct.ng.mil/Careers/Pages/default.aspx</a:t>
            </a:r>
            <a:endParaRPr lang="en-US" dirty="0"/>
          </a:p>
          <a:p>
            <a:r>
              <a:rPr lang="en-US" b="1" dirty="0"/>
              <a:t>Delaware: </a:t>
            </a:r>
            <a:r>
              <a:rPr lang="en-US" u="sng" dirty="0">
                <a:hlinkClick r:id="rId9"/>
              </a:rPr>
              <a:t>https://www.de.ng.mil/join/careers/</a:t>
            </a:r>
            <a:endParaRPr lang="en-US" dirty="0"/>
          </a:p>
          <a:p>
            <a:r>
              <a:rPr lang="en-US" b="1" dirty="0"/>
              <a:t>District of Columbia: </a:t>
            </a:r>
            <a:r>
              <a:rPr lang="en-US" u="sng" dirty="0">
                <a:hlinkClick r:id="rId10"/>
              </a:rPr>
              <a:t>http://www.113wg.ang.af.mil/Resources/Careers.aspx</a:t>
            </a:r>
            <a:endParaRPr lang="en-US" dirty="0"/>
          </a:p>
          <a:p>
            <a:r>
              <a:rPr lang="en-US" b="1" dirty="0"/>
              <a:t>Florida: </a:t>
            </a:r>
            <a:r>
              <a:rPr lang="en-US" u="sng" dirty="0">
                <a:hlinkClick r:id="rId11"/>
              </a:rPr>
              <a:t>https://www.ang.af.mil/Careers/State-Active-Guard-Reserve/</a:t>
            </a:r>
            <a:endParaRPr lang="en-US" dirty="0"/>
          </a:p>
          <a:p>
            <a:r>
              <a:rPr lang="en-US" b="1" dirty="0"/>
              <a:t>Georgia: </a:t>
            </a:r>
            <a:r>
              <a:rPr lang="en-US" dirty="0"/>
              <a:t>(site under maintenance)</a:t>
            </a:r>
          </a:p>
          <a:p>
            <a:r>
              <a:rPr lang="en-US" b="1" dirty="0"/>
              <a:t>Guam: </a:t>
            </a:r>
            <a:r>
              <a:rPr lang="en-US" dirty="0"/>
              <a:t>(site under maintenance)</a:t>
            </a:r>
          </a:p>
          <a:p>
            <a:r>
              <a:rPr lang="en-US" b="1" dirty="0"/>
              <a:t>Hawaii: </a:t>
            </a:r>
            <a:r>
              <a:rPr lang="en-US" u="sng" dirty="0">
                <a:hlinkClick r:id="rId12"/>
              </a:rPr>
              <a:t>http://dod.hawaii.gov/hro/job-vacancy-announcements/agr-vacancies/</a:t>
            </a:r>
            <a:endParaRPr lang="en-US" dirty="0"/>
          </a:p>
          <a:p>
            <a:r>
              <a:rPr lang="en-US" b="1" dirty="0"/>
              <a:t>Idaho: </a:t>
            </a:r>
            <a:r>
              <a:rPr lang="en-US" u="sng" dirty="0">
                <a:hlinkClick r:id="rId13"/>
              </a:rPr>
              <a:t>https://inghro.idaho.gov/Jobs.htm</a:t>
            </a:r>
            <a:endParaRPr lang="en-US" dirty="0"/>
          </a:p>
          <a:p>
            <a:r>
              <a:rPr lang="en-US" b="1" dirty="0"/>
              <a:t>Illinois: </a:t>
            </a:r>
            <a:r>
              <a:rPr lang="en-US" u="sng" dirty="0">
                <a:hlinkClick r:id="rId14"/>
              </a:rPr>
              <a:t>http://www.il.ngb.army.mil/Employment-Opportunities/</a:t>
            </a:r>
            <a:endParaRPr lang="en-US" dirty="0"/>
          </a:p>
          <a:p>
            <a:r>
              <a:rPr lang="en-US" b="1" dirty="0"/>
              <a:t>Indiana:</a:t>
            </a:r>
            <a:r>
              <a:rPr lang="en-US" dirty="0"/>
              <a:t> </a:t>
            </a:r>
            <a:r>
              <a:rPr lang="en-US" u="sng" dirty="0">
                <a:hlinkClick r:id="rId15"/>
              </a:rPr>
              <a:t>https://www.in.ng.mil/Careers/Jobs/</a:t>
            </a:r>
            <a:endParaRPr lang="en-US" dirty="0"/>
          </a:p>
          <a:p>
            <a:r>
              <a:rPr lang="en-US" b="1" dirty="0"/>
              <a:t>Iowa:</a:t>
            </a:r>
            <a:r>
              <a:rPr lang="en-US" dirty="0"/>
              <a:t> </a:t>
            </a:r>
            <a:r>
              <a:rPr lang="en-US" u="sng" dirty="0">
                <a:hlinkClick r:id="rId16"/>
              </a:rPr>
              <a:t>https://www.iowanationalguard.com/Jobs/Pages/Home.aspx</a:t>
            </a:r>
            <a:endParaRPr lang="en-US" dirty="0"/>
          </a:p>
          <a:p>
            <a:r>
              <a:rPr lang="en-US" b="1" dirty="0"/>
              <a:t>Kansas:</a:t>
            </a:r>
            <a:r>
              <a:rPr lang="en-US" dirty="0"/>
              <a:t> </a:t>
            </a:r>
            <a:r>
              <a:rPr lang="en-US" u="sng" dirty="0">
                <a:hlinkClick r:id="rId17"/>
              </a:rPr>
              <a:t>http://www.kansastag.gov/FED_jobs_agr.asp</a:t>
            </a:r>
            <a:endParaRPr lang="en-US" dirty="0"/>
          </a:p>
          <a:p>
            <a:r>
              <a:rPr lang="en-US" b="1" dirty="0"/>
              <a:t>Kentucky:</a:t>
            </a:r>
            <a:r>
              <a:rPr lang="en-US" dirty="0"/>
              <a:t> </a:t>
            </a:r>
            <a:r>
              <a:rPr lang="en-US" u="sng" dirty="0">
                <a:hlinkClick r:id="rId18"/>
              </a:rPr>
              <a:t>https://www.123aw.ang.af.mil/Contact-Us/Careers/</a:t>
            </a:r>
            <a:endParaRPr lang="en-US" dirty="0"/>
          </a:p>
          <a:p>
            <a:endParaRPr lang="en-US" dirty="0"/>
          </a:p>
        </p:txBody>
      </p:sp>
    </p:spTree>
    <p:extLst>
      <p:ext uri="{BB962C8B-B14F-4D97-AF65-F5344CB8AC3E}">
        <p14:creationId xmlns:p14="http://schemas.microsoft.com/office/powerpoint/2010/main" val="15400740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Full-Time Opportunities</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Louisiana:</a:t>
            </a:r>
            <a:r>
              <a:rPr lang="en-US" dirty="0"/>
              <a:t> </a:t>
            </a:r>
            <a:r>
              <a:rPr lang="en-US" u="sng" dirty="0">
                <a:hlinkClick r:id="rId2"/>
              </a:rPr>
              <a:t>http://geauxguard.la.gov/join-us/agr/air/</a:t>
            </a:r>
            <a:endParaRPr lang="en-US" dirty="0"/>
          </a:p>
          <a:p>
            <a:r>
              <a:rPr lang="en-US" b="1" dirty="0"/>
              <a:t>Maine:</a:t>
            </a:r>
            <a:r>
              <a:rPr lang="en-US" dirty="0"/>
              <a:t> </a:t>
            </a:r>
            <a:r>
              <a:rPr lang="en-US" u="sng" dirty="0">
                <a:hlinkClick r:id="rId3"/>
              </a:rPr>
              <a:t>http://www.me.ngb.army.mil/Careers/</a:t>
            </a:r>
            <a:endParaRPr lang="en-US" dirty="0"/>
          </a:p>
          <a:p>
            <a:r>
              <a:rPr lang="en-US" b="1" dirty="0"/>
              <a:t>Maryland:</a:t>
            </a:r>
            <a:r>
              <a:rPr lang="en-US" dirty="0"/>
              <a:t> </a:t>
            </a:r>
            <a:r>
              <a:rPr lang="en-US" u="sng" dirty="0">
                <a:hlinkClick r:id="rId4"/>
              </a:rPr>
              <a:t>http://military.maryland.gov/hro/Pages/HRO-Home.aspx</a:t>
            </a:r>
            <a:endParaRPr lang="en-US" dirty="0"/>
          </a:p>
          <a:p>
            <a:r>
              <a:rPr lang="en-US" b="1" dirty="0"/>
              <a:t>Massachusetts:</a:t>
            </a:r>
            <a:r>
              <a:rPr lang="en-US" dirty="0"/>
              <a:t> </a:t>
            </a:r>
            <a:r>
              <a:rPr lang="en-US" u="sng" dirty="0">
                <a:hlinkClick r:id="rId5"/>
              </a:rPr>
              <a:t>http://www.thenationsfirst.org/available-positions.html</a:t>
            </a:r>
            <a:endParaRPr lang="en-US" dirty="0"/>
          </a:p>
          <a:p>
            <a:r>
              <a:rPr lang="en-US" b="1" dirty="0"/>
              <a:t>Michigan:</a:t>
            </a:r>
            <a:r>
              <a:rPr lang="en-US" dirty="0"/>
              <a:t> </a:t>
            </a:r>
            <a:r>
              <a:rPr lang="en-US" u="sng" dirty="0">
                <a:hlinkClick r:id="rId6"/>
              </a:rPr>
              <a:t>http://minationalguard.dodlive.mil/available-jobs/</a:t>
            </a:r>
            <a:endParaRPr lang="en-US" dirty="0"/>
          </a:p>
          <a:p>
            <a:r>
              <a:rPr lang="en-US" b="1" dirty="0"/>
              <a:t>Minnesota:</a:t>
            </a:r>
            <a:r>
              <a:rPr lang="en-US" dirty="0"/>
              <a:t> </a:t>
            </a:r>
            <a:r>
              <a:rPr lang="en-US" u="sng" dirty="0">
                <a:hlinkClick r:id="rId7"/>
              </a:rPr>
              <a:t>https://minnesotanationalguard.ng.mil/full-time-jobs-in-minnesota/</a:t>
            </a:r>
            <a:endParaRPr lang="en-US" dirty="0"/>
          </a:p>
          <a:p>
            <a:r>
              <a:rPr lang="en-US" b="1" dirty="0"/>
              <a:t>Mississippi:</a:t>
            </a:r>
            <a:r>
              <a:rPr lang="en-US" dirty="0"/>
              <a:t> </a:t>
            </a:r>
            <a:r>
              <a:rPr lang="en-US" u="sng" dirty="0">
                <a:hlinkClick r:id="rId8"/>
              </a:rPr>
              <a:t>http://ms.ng.mil/careers/Pages/default.aspx</a:t>
            </a:r>
            <a:endParaRPr lang="en-US" dirty="0"/>
          </a:p>
          <a:p>
            <a:r>
              <a:rPr lang="en-US" b="1" dirty="0"/>
              <a:t>Missouri:</a:t>
            </a:r>
            <a:r>
              <a:rPr lang="en-US" dirty="0"/>
              <a:t> </a:t>
            </a:r>
            <a:r>
              <a:rPr lang="en-US" u="sng" dirty="0">
                <a:hlinkClick r:id="rId9"/>
              </a:rPr>
              <a:t>http://www.moguard.com/current-job-listings/</a:t>
            </a:r>
            <a:endParaRPr lang="en-US" dirty="0"/>
          </a:p>
          <a:p>
            <a:r>
              <a:rPr lang="en-US" b="1" dirty="0"/>
              <a:t>Montana:</a:t>
            </a:r>
            <a:r>
              <a:rPr lang="en-US" dirty="0"/>
              <a:t> </a:t>
            </a:r>
            <a:r>
              <a:rPr lang="en-US" u="sng" dirty="0">
                <a:hlinkClick r:id="rId10"/>
              </a:rPr>
              <a:t>https://www.120thairliftwing.ang.af.mil/Recruiting/</a:t>
            </a:r>
            <a:endParaRPr lang="en-US" dirty="0"/>
          </a:p>
          <a:p>
            <a:r>
              <a:rPr lang="en-US" b="1" dirty="0"/>
              <a:t>Nebraska:</a:t>
            </a:r>
            <a:r>
              <a:rPr lang="en-US" dirty="0"/>
              <a:t> </a:t>
            </a:r>
            <a:r>
              <a:rPr lang="en-US" u="sng" dirty="0">
                <a:hlinkClick r:id="rId11"/>
              </a:rPr>
              <a:t>https://ne.ng.mil/Resource/Pages/Job-Announcements.aspx</a:t>
            </a:r>
            <a:endParaRPr lang="en-US" dirty="0"/>
          </a:p>
          <a:p>
            <a:r>
              <a:rPr lang="en-US" b="1" dirty="0"/>
              <a:t>Nevada:</a:t>
            </a:r>
            <a:r>
              <a:rPr lang="en-US" dirty="0"/>
              <a:t> </a:t>
            </a:r>
            <a:r>
              <a:rPr lang="en-US" u="sng" dirty="0">
                <a:hlinkClick r:id="rId12"/>
              </a:rPr>
              <a:t>https://nv.ng.mil/SitePages/departments/human-resources.html</a:t>
            </a:r>
            <a:endParaRPr lang="en-US" dirty="0"/>
          </a:p>
          <a:p>
            <a:r>
              <a:rPr lang="en-US" b="1" dirty="0"/>
              <a:t>New Hampshire:</a:t>
            </a:r>
            <a:r>
              <a:rPr lang="en-US" dirty="0"/>
              <a:t> (site under maintenance)</a:t>
            </a:r>
          </a:p>
          <a:p>
            <a:r>
              <a:rPr lang="en-US" b="1" dirty="0"/>
              <a:t>New Jersey:</a:t>
            </a:r>
            <a:r>
              <a:rPr lang="en-US" dirty="0"/>
              <a:t> </a:t>
            </a:r>
            <a:r>
              <a:rPr lang="en-US" u="sng" dirty="0">
                <a:hlinkClick r:id="rId13"/>
              </a:rPr>
              <a:t>http://www.nj.gov/military/vacancy/</a:t>
            </a:r>
            <a:endParaRPr lang="en-US" dirty="0"/>
          </a:p>
          <a:p>
            <a:r>
              <a:rPr lang="en-US" b="1" dirty="0"/>
              <a:t>New Mexico:</a:t>
            </a:r>
            <a:r>
              <a:rPr lang="en-US" dirty="0"/>
              <a:t> </a:t>
            </a:r>
            <a:r>
              <a:rPr lang="en-US" u="sng" dirty="0">
                <a:hlinkClick r:id="rId14"/>
              </a:rPr>
              <a:t>https://www.150sow.ang.af.mil/About-Us/Careers/</a:t>
            </a:r>
            <a:endParaRPr lang="en-US" dirty="0"/>
          </a:p>
          <a:p>
            <a:r>
              <a:rPr lang="en-US" b="1" dirty="0"/>
              <a:t>New York:</a:t>
            </a:r>
            <a:r>
              <a:rPr lang="en-US" dirty="0"/>
              <a:t> </a:t>
            </a:r>
            <a:r>
              <a:rPr lang="en-US" u="sng" dirty="0">
                <a:hlinkClick r:id="rId15"/>
              </a:rPr>
              <a:t>http://dmna.ny.gov/jobs/?id=agr</a:t>
            </a:r>
            <a:endParaRPr lang="en-US" dirty="0"/>
          </a:p>
          <a:p>
            <a:r>
              <a:rPr lang="en-US" b="1" dirty="0"/>
              <a:t>North Carolina:</a:t>
            </a:r>
            <a:r>
              <a:rPr lang="en-US" dirty="0"/>
              <a:t> </a:t>
            </a:r>
            <a:r>
              <a:rPr lang="en-US" u="sng" dirty="0">
                <a:hlinkClick r:id="rId16"/>
              </a:rPr>
              <a:t>http://nc.ng.mil/resources/careers/Pages/Careers.aspx</a:t>
            </a:r>
            <a:endParaRPr lang="en-US" dirty="0"/>
          </a:p>
          <a:p>
            <a:r>
              <a:rPr lang="en-US" b="1" dirty="0"/>
              <a:t>North Dakota:</a:t>
            </a:r>
            <a:r>
              <a:rPr lang="en-US" dirty="0"/>
              <a:t> </a:t>
            </a:r>
            <a:r>
              <a:rPr lang="en-US" u="sng" dirty="0">
                <a:hlinkClick r:id="rId17"/>
              </a:rPr>
              <a:t>https://www.ndguard.nd.gov/job-opportunities</a:t>
            </a:r>
            <a:endParaRPr lang="en-US" dirty="0"/>
          </a:p>
          <a:p>
            <a:r>
              <a:rPr lang="en-US" b="1" dirty="0"/>
              <a:t>Ohio:</a:t>
            </a:r>
            <a:r>
              <a:rPr lang="en-US" dirty="0"/>
              <a:t> </a:t>
            </a:r>
            <a:r>
              <a:rPr lang="en-US" u="sng" dirty="0">
                <a:hlinkClick r:id="rId18"/>
              </a:rPr>
              <a:t>https://hr.ong.ohio.gov/Job-Postings/AirNationalGuard</a:t>
            </a:r>
            <a:endParaRPr lang="en-US" u="sng" dirty="0"/>
          </a:p>
          <a:p>
            <a:r>
              <a:rPr lang="en-US" b="1" dirty="0"/>
              <a:t>Oklahoma:</a:t>
            </a:r>
            <a:r>
              <a:rPr lang="en-US" dirty="0"/>
              <a:t> </a:t>
            </a:r>
            <a:r>
              <a:rPr lang="en-US" u="sng" dirty="0">
                <a:hlinkClick r:id="rId19"/>
              </a:rPr>
              <a:t>https://ok.ng.mil/careers</a:t>
            </a:r>
            <a:endParaRPr lang="en-US" dirty="0"/>
          </a:p>
          <a:p>
            <a:endParaRPr lang="en-US" dirty="0"/>
          </a:p>
        </p:txBody>
      </p:sp>
    </p:spTree>
    <p:extLst>
      <p:ext uri="{BB962C8B-B14F-4D97-AF65-F5344CB8AC3E}">
        <p14:creationId xmlns:p14="http://schemas.microsoft.com/office/powerpoint/2010/main" val="3113768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Full-Time Opportunities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Oregon:</a:t>
            </a:r>
            <a:r>
              <a:rPr lang="en-US" dirty="0"/>
              <a:t> </a:t>
            </a:r>
            <a:r>
              <a:rPr lang="en-US" u="sng" dirty="0">
                <a:hlinkClick r:id="rId2"/>
              </a:rPr>
              <a:t>https://www.oregon.gov/omd/Pages/Careers.aspx</a:t>
            </a:r>
            <a:endParaRPr lang="en-US" dirty="0"/>
          </a:p>
          <a:p>
            <a:r>
              <a:rPr lang="en-US" b="1" dirty="0"/>
              <a:t>Pennsylvania:</a:t>
            </a:r>
            <a:r>
              <a:rPr lang="en-US" dirty="0"/>
              <a:t> </a:t>
            </a:r>
            <a:r>
              <a:rPr lang="en-US" u="sng" dirty="0">
                <a:hlinkClick r:id="rId3"/>
              </a:rPr>
              <a:t>https://www.pa.ng.mil/Offices-Programs/Human-Resources/Jobs-Employment/</a:t>
            </a:r>
            <a:endParaRPr lang="en-US" dirty="0"/>
          </a:p>
          <a:p>
            <a:r>
              <a:rPr lang="en-US" b="1" dirty="0"/>
              <a:t>Puerto Rico:</a:t>
            </a:r>
            <a:r>
              <a:rPr lang="en-US" dirty="0"/>
              <a:t> (site under maintenance)</a:t>
            </a:r>
          </a:p>
          <a:p>
            <a:r>
              <a:rPr lang="en-US" b="1" dirty="0"/>
              <a:t>Rhode Island:</a:t>
            </a:r>
            <a:r>
              <a:rPr lang="en-US" dirty="0"/>
              <a:t> </a:t>
            </a:r>
            <a:r>
              <a:rPr lang="en-US" u="sng" dirty="0">
                <a:hlinkClick r:id="rId4"/>
              </a:rPr>
              <a:t>https://www.143aw.ang.af.mil/About-Us/Careers/</a:t>
            </a:r>
            <a:endParaRPr lang="en-US" dirty="0"/>
          </a:p>
          <a:p>
            <a:r>
              <a:rPr lang="en-US" b="1" dirty="0"/>
              <a:t>South Carolina:</a:t>
            </a:r>
            <a:r>
              <a:rPr lang="en-US" dirty="0"/>
              <a:t> </a:t>
            </a:r>
            <a:r>
              <a:rPr lang="en-US" u="sng" dirty="0">
                <a:hlinkClick r:id="rId5"/>
              </a:rPr>
              <a:t>https://www.169fw.ang.af.mil/Careers/Swamp-Fox-Vacancies/</a:t>
            </a:r>
            <a:endParaRPr lang="en-US" dirty="0"/>
          </a:p>
          <a:p>
            <a:r>
              <a:rPr lang="en-US" b="1" dirty="0"/>
              <a:t>South Dakota:</a:t>
            </a:r>
            <a:r>
              <a:rPr lang="en-US" dirty="0"/>
              <a:t> </a:t>
            </a:r>
            <a:r>
              <a:rPr lang="en-US" u="sng" dirty="0">
                <a:hlinkClick r:id="rId6"/>
              </a:rPr>
              <a:t>https://sd.ng.mil/Careers/Pages/default.aspx</a:t>
            </a:r>
            <a:endParaRPr lang="en-US" dirty="0"/>
          </a:p>
          <a:p>
            <a:r>
              <a:rPr lang="en-US" b="1" dirty="0"/>
              <a:t>Tennessee:</a:t>
            </a:r>
            <a:r>
              <a:rPr lang="en-US" dirty="0"/>
              <a:t> </a:t>
            </a:r>
            <a:r>
              <a:rPr lang="en-US" u="sng" dirty="0">
                <a:hlinkClick r:id="rId7"/>
              </a:rPr>
              <a:t>https://www.tn.gov/military/programs-benefits/employment-assistance/usajobs.html</a:t>
            </a:r>
            <a:endParaRPr lang="en-US" dirty="0"/>
          </a:p>
          <a:p>
            <a:r>
              <a:rPr lang="en-US" b="1" dirty="0"/>
              <a:t>Texas:</a:t>
            </a:r>
            <a:r>
              <a:rPr lang="en-US" dirty="0"/>
              <a:t> </a:t>
            </a:r>
            <a:r>
              <a:rPr lang="en-US" u="sng" dirty="0">
                <a:hlinkClick r:id="rId8"/>
              </a:rPr>
              <a:t>https://tmd.texas.gov/tmd-jobs</a:t>
            </a:r>
            <a:endParaRPr lang="en-US" dirty="0"/>
          </a:p>
          <a:p>
            <a:r>
              <a:rPr lang="en-US" b="1" dirty="0"/>
              <a:t>Utah:</a:t>
            </a:r>
            <a:r>
              <a:rPr lang="en-US" dirty="0"/>
              <a:t> </a:t>
            </a:r>
            <a:r>
              <a:rPr lang="en-US" u="sng" dirty="0">
                <a:hlinkClick r:id="rId9"/>
              </a:rPr>
              <a:t>https://ut.ng.mil/Employment/Job-Board/</a:t>
            </a:r>
            <a:endParaRPr lang="en-US" dirty="0"/>
          </a:p>
          <a:p>
            <a:r>
              <a:rPr lang="en-US" b="1" dirty="0"/>
              <a:t>Virgin Islands:</a:t>
            </a:r>
            <a:r>
              <a:rPr lang="en-US" dirty="0"/>
              <a:t> </a:t>
            </a:r>
            <a:r>
              <a:rPr lang="en-US" dirty="0">
                <a:hlinkClick r:id="rId10"/>
              </a:rPr>
              <a:t>(site under maintenance)</a:t>
            </a:r>
            <a:endParaRPr lang="en-US" dirty="0"/>
          </a:p>
          <a:p>
            <a:r>
              <a:rPr lang="en-US" b="1" dirty="0"/>
              <a:t>Vermont:</a:t>
            </a:r>
            <a:r>
              <a:rPr lang="en-US" dirty="0"/>
              <a:t> </a:t>
            </a:r>
            <a:r>
              <a:rPr lang="en-US" u="sng" dirty="0">
                <a:hlinkClick r:id="rId11"/>
              </a:rPr>
              <a:t>https://www.158fw.ang.af.mil/CAREERS/OPPORTUNITIES/</a:t>
            </a:r>
            <a:endParaRPr lang="en-US" dirty="0"/>
          </a:p>
          <a:p>
            <a:r>
              <a:rPr lang="en-US" b="1" dirty="0"/>
              <a:t>Virginia:</a:t>
            </a:r>
            <a:r>
              <a:rPr lang="en-US" dirty="0"/>
              <a:t> </a:t>
            </a:r>
            <a:r>
              <a:rPr lang="en-US" u="sng" dirty="0">
                <a:hlinkClick r:id="rId12"/>
              </a:rPr>
              <a:t>https://va.ng.mil/employment/Pages/VANGHRO.aspx</a:t>
            </a:r>
            <a:endParaRPr lang="en-US" dirty="0"/>
          </a:p>
          <a:p>
            <a:r>
              <a:rPr lang="en-US" b="1" dirty="0"/>
              <a:t>Washington:</a:t>
            </a:r>
            <a:r>
              <a:rPr lang="en-US" dirty="0"/>
              <a:t> </a:t>
            </a:r>
            <a:r>
              <a:rPr lang="en-US" u="sng" dirty="0">
                <a:hlinkClick r:id="rId13"/>
              </a:rPr>
              <a:t>https://mil.wa.gov/washington-air-national-guard-traditional-jobs</a:t>
            </a:r>
            <a:endParaRPr lang="en-US" dirty="0"/>
          </a:p>
          <a:p>
            <a:r>
              <a:rPr lang="en-US" b="1" dirty="0"/>
              <a:t>West Virginia:</a:t>
            </a:r>
            <a:r>
              <a:rPr lang="en-US" dirty="0"/>
              <a:t> </a:t>
            </a:r>
            <a:r>
              <a:rPr lang="en-US" u="sng" dirty="0">
                <a:hlinkClick r:id="rId14"/>
              </a:rPr>
              <a:t>http://www.wv.ng.mil/HRO/</a:t>
            </a:r>
            <a:endParaRPr lang="en-US" dirty="0"/>
          </a:p>
          <a:p>
            <a:r>
              <a:rPr lang="en-US" b="1" dirty="0"/>
              <a:t>Wisconsin:</a:t>
            </a:r>
            <a:r>
              <a:rPr lang="en-US" dirty="0"/>
              <a:t> </a:t>
            </a:r>
            <a:r>
              <a:rPr lang="en-US" u="sng" dirty="0">
                <a:hlinkClick r:id="rId15"/>
              </a:rPr>
              <a:t>http://dma.wi.gov/DMA/humanresources/fedhr/agr</a:t>
            </a:r>
            <a:endParaRPr lang="en-US" dirty="0"/>
          </a:p>
          <a:p>
            <a:r>
              <a:rPr lang="en-US" b="1" dirty="0"/>
              <a:t>Wyoming:</a:t>
            </a:r>
            <a:r>
              <a:rPr lang="en-US" dirty="0"/>
              <a:t> </a:t>
            </a:r>
            <a:r>
              <a:rPr lang="en-US" u="sng" dirty="0">
                <a:hlinkClick r:id="rId16"/>
              </a:rPr>
              <a:t>http://wyomilitary.wyo.gov/employment/air/</a:t>
            </a:r>
            <a:endParaRPr lang="en-US" dirty="0"/>
          </a:p>
          <a:p>
            <a:endParaRPr lang="en-US" dirty="0"/>
          </a:p>
        </p:txBody>
      </p:sp>
    </p:spTree>
    <p:extLst>
      <p:ext uri="{BB962C8B-B14F-4D97-AF65-F5344CB8AC3E}">
        <p14:creationId xmlns:p14="http://schemas.microsoft.com/office/powerpoint/2010/main" val="19713073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needs Insurance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3019" y="1600201"/>
            <a:ext cx="4525963" cy="4525963"/>
          </a:xfrm>
        </p:spPr>
      </p:pic>
    </p:spTree>
    <p:extLst>
      <p:ext uri="{BB962C8B-B14F-4D97-AF65-F5344CB8AC3E}">
        <p14:creationId xmlns:p14="http://schemas.microsoft.com/office/powerpoint/2010/main" val="40823421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17009"/>
            <a:ext cx="8229600" cy="1143000"/>
          </a:xfrm>
        </p:spPr>
        <p:txBody>
          <a:bodyPr>
            <a:normAutofit fontScale="90000"/>
          </a:bodyPr>
          <a:lstStyle/>
          <a:p>
            <a:pPr algn="l"/>
            <a:r>
              <a:rPr lang="en-US" altLang="en-US" sz="3600" b="1" dirty="0">
                <a:latin typeface="Arial" pitchFamily="34" charset="0"/>
                <a:cs typeface="Arial" pitchFamily="34" charset="0"/>
              </a:rPr>
              <a:t>Insurance</a:t>
            </a:r>
            <a:br>
              <a:rPr lang="en-US" altLang="en-US" b="1" dirty="0">
                <a:latin typeface="Arial" pitchFamily="34" charset="0"/>
                <a:cs typeface="Arial" pitchFamily="34" charset="0"/>
              </a:rPr>
            </a:br>
            <a:endParaRPr lang="en-US" dirty="0"/>
          </a:p>
        </p:txBody>
      </p:sp>
      <p:sp>
        <p:nvSpPr>
          <p:cNvPr id="3" name="Content Placeholder 2"/>
          <p:cNvSpPr>
            <a:spLocks noGrp="1"/>
          </p:cNvSpPr>
          <p:nvPr>
            <p:ph idx="1"/>
          </p:nvPr>
        </p:nvSpPr>
        <p:spPr/>
        <p:txBody>
          <a:bodyPr/>
          <a:lstStyle/>
          <a:p>
            <a:pPr lvl="1">
              <a:lnSpc>
                <a:spcPct val="150000"/>
              </a:lnSpc>
              <a:buFont typeface="Wingdings" pitchFamily="2" charset="2"/>
              <a:buChar char="Ø"/>
              <a:defRPr/>
            </a:pPr>
            <a:r>
              <a:rPr lang="en-US" altLang="en-US" sz="2000" b="1" dirty="0">
                <a:solidFill>
                  <a:schemeClr val="tx1">
                    <a:lumMod val="50000"/>
                    <a:lumOff val="50000"/>
                  </a:schemeClr>
                </a:solidFill>
                <a:latin typeface="Helvetica" panose="020B0604020202030204" pitchFamily="34" charset="0"/>
                <a:ea typeface="ＭＳ Ｐゴシック" pitchFamily="34" charset="-128"/>
                <a:cs typeface="Times New Roman" pitchFamily="18" charset="0"/>
              </a:rPr>
              <a:t> </a:t>
            </a:r>
            <a:r>
              <a:rPr lang="en-US" altLang="en-US" sz="2000" b="1" dirty="0">
                <a:latin typeface="Arial" panose="020B0604020202020204" pitchFamily="34" charset="0"/>
                <a:ea typeface="ＭＳ Ｐゴシック" pitchFamily="34" charset="-128"/>
                <a:cs typeface="Arial" panose="020B0604020202020204" pitchFamily="34" charset="0"/>
              </a:rPr>
              <a:t>Tricare Reserve Select: </a:t>
            </a:r>
            <a:r>
              <a:rPr lang="en-US" altLang="en-US" sz="2000" b="1" dirty="0">
                <a:latin typeface="Arial" panose="020B0604020202020204" pitchFamily="34" charset="0"/>
                <a:ea typeface="ＭＳ Ｐゴシック" pitchFamily="34" charset="-128"/>
                <a:cs typeface="Arial" panose="020B0604020202020204" pitchFamily="34" charset="0"/>
                <a:hlinkClick r:id="rId2"/>
              </a:rPr>
              <a:t>www.tricare.mil/cost</a:t>
            </a:r>
            <a:r>
              <a:rPr lang="en-US" altLang="en-US" sz="2000" b="1" dirty="0">
                <a:latin typeface="Arial" panose="020B0604020202020204" pitchFamily="34" charset="0"/>
                <a:ea typeface="ＭＳ Ｐゴシック" pitchFamily="34" charset="-128"/>
                <a:cs typeface="Arial" panose="020B0604020202020204" pitchFamily="34" charset="0"/>
              </a:rPr>
              <a:t>  </a:t>
            </a:r>
          </a:p>
          <a:p>
            <a:pPr lvl="2">
              <a:lnSpc>
                <a:spcPct val="150000"/>
              </a:lnSpc>
              <a:buFont typeface="Arial" charset="0"/>
              <a:buChar char="•"/>
              <a:defRPr/>
            </a:pPr>
            <a:r>
              <a:rPr lang="en-US" altLang="en-US" sz="2000" dirty="0">
                <a:latin typeface="Arial" panose="020B0604020202020204" pitchFamily="34" charset="0"/>
                <a:ea typeface="ＭＳ Ｐゴシック" pitchFamily="34" charset="-128"/>
                <a:cs typeface="Arial" panose="020B0604020202020204" pitchFamily="34" charset="0"/>
              </a:rPr>
              <a:t>Cost as of 22 May 2022</a:t>
            </a:r>
          </a:p>
          <a:p>
            <a:pPr lvl="2">
              <a:lnSpc>
                <a:spcPct val="150000"/>
              </a:lnSpc>
              <a:buFont typeface="Arial" charset="0"/>
              <a:buChar char="•"/>
              <a:defRPr/>
            </a:pPr>
            <a:r>
              <a:rPr lang="en-US" altLang="en-US" sz="2000" dirty="0">
                <a:latin typeface="Arial" panose="020B0604020202020204" pitchFamily="34" charset="0"/>
                <a:ea typeface="ＭＳ Ｐゴシック" pitchFamily="34" charset="-128"/>
                <a:cs typeface="Arial" panose="020B0604020202020204" pitchFamily="34" charset="0"/>
              </a:rPr>
              <a:t>Member only: $47.20 (Nat’l Avg is $289.43+)</a:t>
            </a:r>
          </a:p>
          <a:p>
            <a:pPr lvl="2">
              <a:lnSpc>
                <a:spcPct val="150000"/>
              </a:lnSpc>
              <a:buFont typeface="Arial" charset="0"/>
              <a:buChar char="•"/>
              <a:defRPr/>
            </a:pPr>
            <a:r>
              <a:rPr lang="en-US" altLang="en-US" sz="2000" dirty="0">
                <a:latin typeface="Arial" panose="020B0604020202020204" pitchFamily="34" charset="0"/>
                <a:ea typeface="ＭＳ Ｐゴシック" pitchFamily="34" charset="-128"/>
                <a:cs typeface="Arial" panose="020B0604020202020204" pitchFamily="34" charset="0"/>
              </a:rPr>
              <a:t>Family and member: $238.99 (Nat’l Avg is $574.67+)</a:t>
            </a:r>
          </a:p>
          <a:p>
            <a:pPr lvl="1">
              <a:lnSpc>
                <a:spcPct val="150000"/>
              </a:lnSpc>
              <a:buFont typeface="Wingdings" pitchFamily="2" charset="2"/>
              <a:buChar char="Ø"/>
              <a:defRPr/>
            </a:pPr>
            <a:r>
              <a:rPr lang="en-US" altLang="en-US" sz="2000" b="1" dirty="0">
                <a:latin typeface="Arial" panose="020B0604020202020204" pitchFamily="34" charset="0"/>
                <a:ea typeface="ＭＳ Ｐゴシック" pitchFamily="34" charset="-128"/>
                <a:cs typeface="Arial" panose="020B0604020202020204" pitchFamily="34" charset="0"/>
              </a:rPr>
              <a:t>Tricare Dental Program: </a:t>
            </a:r>
            <a:r>
              <a:rPr lang="en-US" sz="2000" b="1" dirty="0">
                <a:latin typeface="Arial" panose="020B0604020202020204" pitchFamily="34" charset="0"/>
                <a:cs typeface="Arial" panose="020B0604020202020204" pitchFamily="34" charset="0"/>
                <a:hlinkClick r:id="rId3" tooltip="Goes to Concordia"/>
              </a:rPr>
              <a:t>https://www.uccitdp.com/</a:t>
            </a:r>
            <a:endParaRPr lang="en-US" sz="2000" b="1" dirty="0">
              <a:latin typeface="Arial" panose="020B0604020202020204" pitchFamily="34" charset="0"/>
              <a:cs typeface="Arial" panose="020B0604020202020204" pitchFamily="34" charset="0"/>
            </a:endParaRPr>
          </a:p>
          <a:p>
            <a:pPr lvl="2">
              <a:lnSpc>
                <a:spcPct val="150000"/>
              </a:lnSpc>
              <a:buFont typeface="Wingdings" pitchFamily="2" charset="2"/>
              <a:buChar char="Ø"/>
              <a:defRPr/>
            </a:pPr>
            <a:r>
              <a:rPr lang="en-US" sz="1600" b="1" dirty="0">
                <a:latin typeface="Arial" panose="020B0604020202020204" pitchFamily="34" charset="0"/>
                <a:cs typeface="Arial" panose="020B0604020202020204" pitchFamily="34" charset="0"/>
              </a:rPr>
              <a:t>Member only $11.54</a:t>
            </a:r>
          </a:p>
          <a:p>
            <a:pPr lvl="2">
              <a:lnSpc>
                <a:spcPct val="150000"/>
              </a:lnSpc>
              <a:buFont typeface="Wingdings" pitchFamily="2" charset="2"/>
              <a:buChar char="Ø"/>
              <a:defRPr/>
            </a:pPr>
            <a:r>
              <a:rPr lang="en-US" sz="1600" b="1" dirty="0">
                <a:latin typeface="Arial" panose="020B0604020202020204" pitchFamily="34" charset="0"/>
                <a:cs typeface="Arial" panose="020B0604020202020204" pitchFamily="34" charset="0"/>
              </a:rPr>
              <a:t>Member and Family $31.04</a:t>
            </a:r>
          </a:p>
          <a:p>
            <a:pPr lvl="2">
              <a:lnSpc>
                <a:spcPct val="150000"/>
              </a:lnSpc>
              <a:buFont typeface="Wingdings" pitchFamily="2" charset="2"/>
              <a:buChar char="Ø"/>
              <a:defRPr/>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9510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295400"/>
            <a:ext cx="8991600" cy="4118572"/>
          </a:xfrm>
        </p:spPr>
      </p:pic>
    </p:spTree>
    <p:extLst>
      <p:ext uri="{BB962C8B-B14F-4D97-AF65-F5344CB8AC3E}">
        <p14:creationId xmlns:p14="http://schemas.microsoft.com/office/powerpoint/2010/main" val="29945956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sz="3200" b="1" dirty="0">
                <a:latin typeface="Arial" pitchFamily="34" charset="0"/>
                <a:ea typeface="Tahoma" pitchFamily="34" charset="0"/>
                <a:cs typeface="Arial" pitchFamily="34" charset="0"/>
              </a:rPr>
              <a:t>How can you apply?</a:t>
            </a:r>
            <a:br>
              <a:rPr lang="en-US" altLang="en-US" sz="3200" b="1" dirty="0">
                <a:latin typeface="Arial" pitchFamily="34" charset="0"/>
                <a:ea typeface="Tahoma" pitchFamily="34" charset="0"/>
                <a:cs typeface="Arial" pitchFamily="34" charset="0"/>
              </a:rPr>
            </a:br>
            <a:br>
              <a:rPr lang="en-US" altLang="en-US" sz="3200" b="1" dirty="0">
                <a:latin typeface="Arial" pitchFamily="34" charset="0"/>
                <a:ea typeface="Tahoma" pitchFamily="34" charset="0"/>
                <a:cs typeface="Arial" pitchFamily="34" charset="0"/>
              </a:rPr>
            </a:br>
            <a:r>
              <a:rPr lang="en-US" altLang="en-US" sz="3200" b="1" dirty="0">
                <a:latin typeface="Arial" pitchFamily="34" charset="0"/>
                <a:ea typeface="Tahoma" pitchFamily="34" charset="0"/>
                <a:cs typeface="Arial" pitchFamily="34" charset="0"/>
              </a:rPr>
              <a:t>					AFI 36-3205</a:t>
            </a:r>
            <a:endParaRPr lang="en-US" sz="3200" b="1" dirty="0"/>
          </a:p>
        </p:txBody>
      </p:sp>
      <p:sp>
        <p:nvSpPr>
          <p:cNvPr id="3" name="Content Placeholder 2"/>
          <p:cNvSpPr>
            <a:spLocks noGrp="1"/>
          </p:cNvSpPr>
          <p:nvPr>
            <p:ph idx="1"/>
          </p:nvPr>
        </p:nvSpPr>
        <p:spPr/>
        <p:txBody>
          <a:bodyPr>
            <a:normAutofit/>
          </a:bodyPr>
          <a:lstStyle/>
          <a:p>
            <a:pPr>
              <a:lnSpc>
                <a:spcPct val="90000"/>
              </a:lnSpc>
              <a:buFont typeface="Wingdings" panose="05000000000000000000" pitchFamily="2" charset="2"/>
              <a:buChar char="Ø"/>
              <a:defRPr/>
            </a:pPr>
            <a:r>
              <a:rPr lang="en-US" sz="2400" b="1" u="sng" dirty="0">
                <a:latin typeface="Arial" panose="020B0604020202020204" pitchFamily="34" charset="0"/>
                <a:ea typeface="Tahoma" pitchFamily="34" charset="0"/>
                <a:cs typeface="Arial" panose="020B0604020202020204" pitchFamily="34" charset="0"/>
              </a:rPr>
              <a:t>Palace Front:</a:t>
            </a:r>
            <a:r>
              <a:rPr lang="en-US" sz="2400" b="1" dirty="0">
                <a:latin typeface="Arial" panose="020B0604020202020204" pitchFamily="34" charset="0"/>
                <a:ea typeface="Tahoma" pitchFamily="34" charset="0"/>
                <a:cs typeface="Arial" panose="020B0604020202020204" pitchFamily="34" charset="0"/>
              </a:rPr>
              <a:t>  </a:t>
            </a:r>
            <a:r>
              <a:rPr lang="en-US" sz="2400" dirty="0">
                <a:latin typeface="Arial" panose="020B0604020202020204" pitchFamily="34" charset="0"/>
                <a:ea typeface="Tahoma" pitchFamily="34" charset="0"/>
                <a:cs typeface="Arial" panose="020B0604020202020204" pitchFamily="34" charset="0"/>
              </a:rPr>
              <a:t>allow airmen to transition into the ANG after completing their active duty service commitment</a:t>
            </a:r>
          </a:p>
          <a:p>
            <a:pPr lvl="1">
              <a:lnSpc>
                <a:spcPct val="90000"/>
              </a:lnSpc>
              <a:buFont typeface="Wingdings" panose="05000000000000000000" pitchFamily="2" charset="2"/>
              <a:buChar char="Ø"/>
              <a:defRPr/>
            </a:pPr>
            <a:r>
              <a:rPr lang="en-US" sz="2400" i="1" u="sng" dirty="0">
                <a:solidFill>
                  <a:srgbClr val="FF0000"/>
                </a:solidFill>
                <a:latin typeface="Arial" panose="020B0604020202020204" pitchFamily="34" charset="0"/>
                <a:ea typeface="Tahoma" pitchFamily="34" charset="0"/>
                <a:cs typeface="Arial" panose="020B0604020202020204" pitchFamily="34" charset="0"/>
              </a:rPr>
              <a:t>Talk to me ASAP</a:t>
            </a:r>
          </a:p>
          <a:p>
            <a:pPr marL="285750" indent="-285750">
              <a:lnSpc>
                <a:spcPct val="90000"/>
              </a:lnSpc>
              <a:buFont typeface="Arial" charset="0"/>
              <a:buChar char="•"/>
              <a:defRPr/>
            </a:pPr>
            <a:endParaRPr lang="en-US" sz="2000" dirty="0">
              <a:latin typeface="Arial" panose="020B0604020202020204" pitchFamily="34" charset="0"/>
              <a:ea typeface="Tahoma" pitchFamily="34" charset="0"/>
              <a:cs typeface="Arial" panose="020B0604020202020204" pitchFamily="34" charset="0"/>
            </a:endParaRPr>
          </a:p>
          <a:p>
            <a:pPr>
              <a:lnSpc>
                <a:spcPct val="90000"/>
              </a:lnSpc>
              <a:buFont typeface="Wingdings" panose="05000000000000000000" pitchFamily="2" charset="2"/>
              <a:buChar char="Ø"/>
              <a:defRPr/>
            </a:pPr>
            <a:r>
              <a:rPr lang="en-US" sz="2400" b="1" u="sng" dirty="0">
                <a:latin typeface="Arial" panose="020B0604020202020204" pitchFamily="34" charset="0"/>
                <a:ea typeface="Tahoma" pitchFamily="34" charset="0"/>
                <a:cs typeface="Arial" panose="020B0604020202020204" pitchFamily="34" charset="0"/>
              </a:rPr>
              <a:t>Palace Chase:</a:t>
            </a:r>
            <a:r>
              <a:rPr lang="en-US" sz="2400" b="1" dirty="0">
                <a:latin typeface="Arial" panose="020B0604020202020204" pitchFamily="34" charset="0"/>
                <a:ea typeface="Tahoma" pitchFamily="34" charset="0"/>
                <a:cs typeface="Arial" panose="020B0604020202020204" pitchFamily="34" charset="0"/>
              </a:rPr>
              <a:t>  </a:t>
            </a:r>
            <a:r>
              <a:rPr lang="en-US" sz="2400" dirty="0">
                <a:latin typeface="Arial" panose="020B0604020202020204" pitchFamily="34" charset="0"/>
                <a:ea typeface="Tahoma" pitchFamily="34" charset="0"/>
                <a:cs typeface="Arial" panose="020B0604020202020204" pitchFamily="34" charset="0"/>
              </a:rPr>
              <a:t>allow airmen to honorably exit active duty early and serve out their contract part-time in the ANG; </a:t>
            </a:r>
          </a:p>
          <a:p>
            <a:pPr marL="0" indent="0">
              <a:lnSpc>
                <a:spcPct val="90000"/>
              </a:lnSpc>
              <a:buNone/>
              <a:defRPr/>
            </a:pPr>
            <a:endParaRPr lang="en-US" sz="2400" dirty="0">
              <a:latin typeface="Arial" panose="020B0604020202020204" pitchFamily="34" charset="0"/>
              <a:ea typeface="Tahoma" pitchFamily="34" charset="0"/>
              <a:cs typeface="Arial" panose="020B0604020202020204" pitchFamily="34" charset="0"/>
            </a:endParaRPr>
          </a:p>
          <a:p>
            <a:pPr lvl="1">
              <a:lnSpc>
                <a:spcPct val="90000"/>
              </a:lnSpc>
              <a:buFont typeface="Wingdings" panose="05000000000000000000" pitchFamily="2" charset="2"/>
              <a:buChar char="Ø"/>
              <a:defRPr/>
            </a:pPr>
            <a:r>
              <a:rPr lang="en-US" sz="2400" b="1" dirty="0">
                <a:latin typeface="Arial" panose="020B0604020202020204" pitchFamily="34" charset="0"/>
                <a:ea typeface="Tahoma" pitchFamily="34" charset="0"/>
                <a:cs typeface="Arial" panose="020B0604020202020204" pitchFamily="34" charset="0"/>
              </a:rPr>
              <a:t>	2 years for 1 Year AD Enlisted</a:t>
            </a:r>
          </a:p>
          <a:p>
            <a:pPr lvl="1">
              <a:lnSpc>
                <a:spcPct val="90000"/>
              </a:lnSpc>
              <a:buFont typeface="Wingdings" panose="05000000000000000000" pitchFamily="2" charset="2"/>
              <a:buChar char="Ø"/>
              <a:defRPr/>
            </a:pPr>
            <a:r>
              <a:rPr lang="en-US" sz="2400" b="1" dirty="0">
                <a:latin typeface="Arial" panose="020B0604020202020204" pitchFamily="34" charset="0"/>
                <a:ea typeface="Tahoma" pitchFamily="34" charset="0"/>
                <a:cs typeface="Arial" panose="020B0604020202020204" pitchFamily="34" charset="0"/>
              </a:rPr>
              <a:t>	3 years for 1 Year AD Officers</a:t>
            </a:r>
          </a:p>
          <a:p>
            <a:r>
              <a:rPr lang="en-US" dirty="0"/>
              <a:t>Double for what ever you owe on Active Duty in the Guard</a:t>
            </a:r>
          </a:p>
        </p:txBody>
      </p:sp>
    </p:spTree>
    <p:extLst>
      <p:ext uri="{BB962C8B-B14F-4D97-AF65-F5344CB8AC3E}">
        <p14:creationId xmlns:p14="http://schemas.microsoft.com/office/powerpoint/2010/main" val="35629033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66210"/>
            <a:ext cx="8229600" cy="1143000"/>
          </a:xfrm>
        </p:spPr>
        <p:txBody>
          <a:bodyPr>
            <a:noAutofit/>
          </a:bodyPr>
          <a:lstStyle/>
          <a:p>
            <a:pPr algn="l"/>
            <a:r>
              <a:rPr lang="en-US" sz="3200" b="1" dirty="0">
                <a:latin typeface="Arial" panose="020B0604020202020204" pitchFamily="34" charset="0"/>
                <a:ea typeface="ＭＳ Ｐゴシック" pitchFamily="34" charset="-128"/>
                <a:cs typeface="Arial" panose="020B0604020202020204" pitchFamily="34" charset="0"/>
              </a:rPr>
              <a:t>Palace Chase Eligibility</a:t>
            </a:r>
            <a:br>
              <a:rPr lang="en-US" sz="3200" dirty="0">
                <a:latin typeface="Arial" panose="020B0604020202020204" pitchFamily="34" charset="0"/>
                <a:ea typeface="ＭＳ Ｐゴシック" pitchFamily="34" charset="-128"/>
                <a:cs typeface="Arial" panose="020B0604020202020204" pitchFamily="34" charset="0"/>
              </a:rPr>
            </a:br>
            <a:endParaRPr lang="en-US" sz="3200" dirty="0"/>
          </a:p>
        </p:txBody>
      </p:sp>
      <p:sp>
        <p:nvSpPr>
          <p:cNvPr id="3" name="Content Placeholder 2"/>
          <p:cNvSpPr>
            <a:spLocks noGrp="1"/>
          </p:cNvSpPr>
          <p:nvPr>
            <p:ph idx="1"/>
          </p:nvPr>
        </p:nvSpPr>
        <p:spPr>
          <a:xfrm>
            <a:off x="1981200" y="1405468"/>
            <a:ext cx="8229600" cy="4525963"/>
          </a:xfrm>
        </p:spPr>
        <p:txBody>
          <a:bodyPr/>
          <a:lstStyle/>
          <a:p>
            <a:pPr lvl="1">
              <a:buFont typeface="Wingdings" pitchFamily="2" charset="2"/>
              <a:buChar char="Ø"/>
              <a:defRPr/>
            </a:pPr>
            <a:r>
              <a:rPr lang="en-US" sz="2000" dirty="0">
                <a:latin typeface="Arial" panose="020B0604020202020204" pitchFamily="34" charset="0"/>
                <a:ea typeface="ＭＳ Ｐゴシック" pitchFamily="34" charset="-128"/>
                <a:cs typeface="Arial" panose="020B0604020202020204" pitchFamily="34" charset="0"/>
              </a:rPr>
              <a:t>Enlisted, complete 1/2 of initial enlistment </a:t>
            </a:r>
          </a:p>
          <a:p>
            <a:pPr lvl="1">
              <a:buFont typeface="Wingdings" pitchFamily="2" charset="2"/>
              <a:buChar char="Ø"/>
              <a:defRPr/>
            </a:pPr>
            <a:r>
              <a:rPr lang="en-US" sz="2000" dirty="0">
                <a:latin typeface="Arial" panose="020B0604020202020204" pitchFamily="34" charset="0"/>
                <a:ea typeface="ＭＳ Ｐゴシック" pitchFamily="34" charset="-128"/>
                <a:cs typeface="Arial" panose="020B0604020202020204" pitchFamily="34" charset="0"/>
              </a:rPr>
              <a:t>Officers, complete 2/3 of initial ADSC </a:t>
            </a:r>
          </a:p>
          <a:p>
            <a:pPr lvl="1">
              <a:buFont typeface="Wingdings" pitchFamily="2" charset="2"/>
              <a:buChar char="Ø"/>
              <a:defRPr/>
            </a:pPr>
            <a:r>
              <a:rPr lang="en-US" sz="2000" dirty="0">
                <a:latin typeface="Arial" panose="020B0604020202020204" pitchFamily="34" charset="0"/>
                <a:ea typeface="ＭＳ Ｐゴシック" pitchFamily="34" charset="-128"/>
                <a:cs typeface="Arial" panose="020B0604020202020204" pitchFamily="34" charset="0"/>
              </a:rPr>
              <a:t>No PCS orders (except when stationed overseas)</a:t>
            </a:r>
          </a:p>
          <a:p>
            <a:pPr lvl="1">
              <a:buFont typeface="Wingdings" pitchFamily="2" charset="2"/>
              <a:buChar char="Ø"/>
              <a:defRPr/>
            </a:pPr>
            <a:r>
              <a:rPr lang="en-US" sz="2000" dirty="0">
                <a:latin typeface="Arial" panose="020B0604020202020204" pitchFamily="34" charset="0"/>
                <a:ea typeface="ＭＳ Ｐゴシック" pitchFamily="34" charset="-128"/>
                <a:cs typeface="Arial" panose="020B0604020202020204" pitchFamily="34" charset="0"/>
              </a:rPr>
              <a:t>Cannot be scheduled/notified of deployment, TDY or PME</a:t>
            </a:r>
          </a:p>
          <a:p>
            <a:pPr lvl="1">
              <a:buFont typeface="Wingdings" pitchFamily="2" charset="2"/>
              <a:buChar char="Ø"/>
              <a:defRPr/>
            </a:pPr>
            <a:r>
              <a:rPr lang="en-US" sz="2000" dirty="0">
                <a:latin typeface="Arial" panose="020B0604020202020204" pitchFamily="34" charset="0"/>
                <a:ea typeface="ＭＳ Ｐゴシック" pitchFamily="34" charset="-128"/>
                <a:cs typeface="Arial" panose="020B0604020202020204" pitchFamily="34" charset="0"/>
              </a:rPr>
              <a:t>No Control Roster</a:t>
            </a:r>
          </a:p>
          <a:p>
            <a:pPr lvl="1">
              <a:buFont typeface="Wingdings" pitchFamily="2" charset="2"/>
              <a:buChar char="Ø"/>
              <a:defRPr/>
            </a:pPr>
            <a:r>
              <a:rPr lang="en-US" sz="2000" dirty="0">
                <a:latin typeface="Arial" panose="020B0604020202020204" pitchFamily="34" charset="0"/>
                <a:ea typeface="ＭＳ Ｐゴシック" pitchFamily="34" charset="-128"/>
                <a:cs typeface="Arial" panose="020B0604020202020204" pitchFamily="34" charset="0"/>
              </a:rPr>
              <a:t>No medical profile (except pregnancy)</a:t>
            </a:r>
          </a:p>
          <a:p>
            <a:pPr lvl="1">
              <a:buFont typeface="Wingdings" pitchFamily="2" charset="2"/>
              <a:buChar char="Ø"/>
              <a:defRPr/>
            </a:pPr>
            <a:r>
              <a:rPr lang="en-US" sz="2000" dirty="0">
                <a:latin typeface="Arial" panose="020B0604020202020204" pitchFamily="34" charset="0"/>
                <a:ea typeface="ＭＳ Ｐゴシック" pitchFamily="34" charset="-128"/>
                <a:cs typeface="Arial" panose="020B0604020202020204" pitchFamily="34" charset="0"/>
              </a:rPr>
              <a:t>No referral EPRs/OPRs</a:t>
            </a:r>
          </a:p>
          <a:p>
            <a:pPr lvl="1">
              <a:buFont typeface="Wingdings" pitchFamily="2" charset="2"/>
              <a:buChar char="Ø"/>
              <a:defRPr/>
            </a:pPr>
            <a:r>
              <a:rPr lang="en-US" sz="2000" dirty="0">
                <a:latin typeface="Arial" panose="020B0604020202020204" pitchFamily="34" charset="0"/>
                <a:ea typeface="ＭＳ Ｐゴシック" pitchFamily="34" charset="-128"/>
                <a:cs typeface="Arial" panose="020B0604020202020204" pitchFamily="34" charset="0"/>
              </a:rPr>
              <a:t>Not within 6 months of  Date Of Separation- (you would Palace Front)</a:t>
            </a:r>
          </a:p>
          <a:p>
            <a:pPr lvl="1">
              <a:buFont typeface="Wingdings" pitchFamily="2" charset="2"/>
              <a:buChar char="Ø"/>
              <a:defRPr/>
            </a:pPr>
            <a:r>
              <a:rPr lang="en-US" sz="2000" dirty="0">
                <a:latin typeface="Arial" panose="020B0604020202020204" pitchFamily="34" charset="0"/>
                <a:ea typeface="ＭＳ Ｐゴシック" pitchFamily="34" charset="-128"/>
                <a:cs typeface="Arial" panose="020B0604020202020204" pitchFamily="34" charset="0"/>
              </a:rPr>
              <a:t>Valid security clearance</a:t>
            </a:r>
          </a:p>
          <a:p>
            <a:pPr lvl="1">
              <a:buFont typeface="Wingdings" pitchFamily="2" charset="2"/>
              <a:buChar char="Ø"/>
              <a:defRPr/>
            </a:pPr>
            <a:r>
              <a:rPr lang="en-US" sz="2000" dirty="0">
                <a:latin typeface="Arial" panose="020B0604020202020204" pitchFamily="34" charset="0"/>
                <a:ea typeface="ＭＳ Ｐゴシック" pitchFamily="34" charset="-128"/>
                <a:cs typeface="Arial" panose="020B0604020202020204" pitchFamily="34" charset="0"/>
              </a:rPr>
              <a:t>Current fit test of 75% or higher</a:t>
            </a:r>
          </a:p>
          <a:p>
            <a:pPr marL="457200" lvl="1" indent="0">
              <a:lnSpc>
                <a:spcPct val="150000"/>
              </a:lnSpc>
              <a:buNone/>
              <a:defRPr/>
            </a:pPr>
            <a:endParaRPr lang="en-US" sz="1600" i="1" dirty="0">
              <a:ea typeface="ＭＳ Ｐゴシック" pitchFamily="34" charset="-128"/>
              <a:cs typeface="Times New Roman" pitchFamily="18" charset="0"/>
            </a:endParaRPr>
          </a:p>
          <a:p>
            <a:endParaRPr lang="en-US" dirty="0"/>
          </a:p>
        </p:txBody>
      </p:sp>
    </p:spTree>
    <p:extLst>
      <p:ext uri="{BB962C8B-B14F-4D97-AF65-F5344CB8AC3E}">
        <p14:creationId xmlns:p14="http://schemas.microsoft.com/office/powerpoint/2010/main" val="131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105" y="1528981"/>
            <a:ext cx="8397875" cy="2552700"/>
          </a:xfrm>
        </p:spPr>
        <p:txBody>
          <a:bodyPr/>
          <a:lstStyle/>
          <a:p>
            <a:r>
              <a:rPr lang="en-US" b="0" dirty="0"/>
              <a:t>Members will adhere to the SHPE timeline, specified below, to help prevent unnecessary appointments, adjustment of terminal leave, or delay of BDD. </a:t>
            </a:r>
          </a:p>
          <a:p>
            <a:r>
              <a:rPr lang="en-US" b="0" dirty="0"/>
              <a:t>The member’s official date of separation cannot be changed in order to accommodate the completion of the SHPE, but terminal leave may be adjusted with approval from the SM’s unit commander (CC): </a:t>
            </a:r>
          </a:p>
          <a:p>
            <a:pPr marL="406400" lvl="1" indent="0">
              <a:buNone/>
            </a:pPr>
            <a:r>
              <a:rPr lang="en-US" dirty="0"/>
              <a:t>Filing a VA Claim: </a:t>
            </a:r>
          </a:p>
          <a:p>
            <a:pPr lvl="1"/>
            <a:r>
              <a:rPr lang="en-US" b="0" dirty="0"/>
              <a:t>Greater than 180 days prior to separation or retirement- Begin preparing for the claim process. Contact local VA representative. </a:t>
            </a:r>
          </a:p>
          <a:p>
            <a:pPr lvl="1"/>
            <a:r>
              <a:rPr lang="en-US" b="0" dirty="0"/>
              <a:t>180-90 days prior to separation or retirement- Go to https://imr.afms.mil/imr/MyIMR.aspx and complete DD Form 2807-1. Contact local VA office to begin claim process or file online at https://www.ebenefits.va.gov/ebenefits/homepage. </a:t>
            </a:r>
          </a:p>
          <a:p>
            <a:pPr marL="406400" lvl="1" indent="0">
              <a:buNone/>
            </a:pPr>
            <a:endParaRPr lang="en-US" b="0" dirty="0"/>
          </a:p>
        </p:txBody>
      </p:sp>
      <p:sp>
        <p:nvSpPr>
          <p:cNvPr id="19460" name="Slide Number Placeholder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67315E-8B94-4362-A9BB-A97176E50AA2}" type="slidenum">
              <a:rPr kumimoji="0" lang="en-US" sz="1000" b="0" i="0" u="none" strike="noStrike" kern="1200" cap="none" spc="0" normalizeH="0" baseline="0" noProof="0">
                <a:ln>
                  <a:noFill/>
                </a:ln>
                <a:solidFill>
                  <a:srgbClr val="969696"/>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rgbClr val="808080"/>
              </a:solidFill>
              <a:effectLst/>
              <a:uLnTx/>
              <a:uFillTx/>
              <a:latin typeface="Arial" charset="0"/>
              <a:ea typeface="+mn-ea"/>
              <a:cs typeface="Arial" charset="0"/>
            </a:endParaRPr>
          </a:p>
        </p:txBody>
      </p:sp>
      <p:sp>
        <p:nvSpPr>
          <p:cNvPr id="6" name="object 8"/>
          <p:cNvSpPr txBox="1">
            <a:spLocks noGrp="1"/>
          </p:cNvSpPr>
          <p:nvPr>
            <p:ph type="title"/>
          </p:nvPr>
        </p:nvSpPr>
        <p:spPr>
          <a:xfrm>
            <a:off x="3187700" y="370701"/>
            <a:ext cx="7143750" cy="553998"/>
          </a:xfrm>
          <a:prstGeom prst="rect">
            <a:avLst/>
          </a:prstGeom>
        </p:spPr>
        <p:txBody>
          <a:bodyPr vert="horz" wrap="square" lIns="0" tIns="0" rIns="0" bIns="0" numCol="1" rtlCol="0" anchor="ctr" anchorCtr="0" compatLnSpc="1">
            <a:prstTxWarp prst="textNoShape">
              <a:avLst/>
            </a:prstTxWarp>
            <a:spAutoFit/>
          </a:bodyPr>
          <a:lstStyle/>
          <a:p>
            <a:pPr marL="455930"/>
            <a:r>
              <a:rPr lang="en-US" dirty="0"/>
              <a:t>TIMELINE</a:t>
            </a:r>
            <a:endParaRPr dirty="0"/>
          </a:p>
        </p:txBody>
      </p:sp>
    </p:spTree>
    <p:extLst>
      <p:ext uri="{BB962C8B-B14F-4D97-AF65-F5344CB8AC3E}">
        <p14:creationId xmlns:p14="http://schemas.microsoft.com/office/powerpoint/2010/main" val="65962422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9143"/>
            <a:ext cx="8229600" cy="1143000"/>
          </a:xfrm>
        </p:spPr>
        <p:txBody>
          <a:bodyPr>
            <a:normAutofit/>
          </a:bodyPr>
          <a:lstStyle/>
          <a:p>
            <a:pPr algn="l"/>
            <a:r>
              <a:rPr lang="en-US" sz="3200" b="1" dirty="0">
                <a:latin typeface="Arial" panose="020B0604020202020204" pitchFamily="34" charset="0"/>
                <a:ea typeface="ＭＳ Ｐゴシック" pitchFamily="34" charset="-128"/>
                <a:cs typeface="Arial" panose="020B0604020202020204" pitchFamily="34" charset="0"/>
              </a:rPr>
              <a:t>Palace Front Eligibility</a:t>
            </a:r>
            <a:endParaRPr lang="en-US" sz="3200" b="1" dirty="0"/>
          </a:p>
        </p:txBody>
      </p:sp>
      <p:sp>
        <p:nvSpPr>
          <p:cNvPr id="3" name="Content Placeholder 2"/>
          <p:cNvSpPr>
            <a:spLocks noGrp="1"/>
          </p:cNvSpPr>
          <p:nvPr>
            <p:ph idx="1"/>
          </p:nvPr>
        </p:nvSpPr>
        <p:spPr>
          <a:xfrm>
            <a:off x="1981200" y="1371601"/>
            <a:ext cx="8229600" cy="4525963"/>
          </a:xfrm>
        </p:spPr>
        <p:txBody>
          <a:bodyPr/>
          <a:lstStyle/>
          <a:p>
            <a:pPr lvl="1">
              <a:buFont typeface="Wingdings" pitchFamily="2" charset="2"/>
              <a:buChar char="Ø"/>
            </a:pPr>
            <a:r>
              <a:rPr lang="en-US" altLang="en-US" sz="2000" dirty="0">
                <a:latin typeface="Arial" pitchFamily="34" charset="0"/>
                <a:ea typeface="Tahoma" pitchFamily="34" charset="0"/>
                <a:cs typeface="Arial" pitchFamily="34" charset="0"/>
              </a:rPr>
              <a:t>Current fit test of 75% or higher</a:t>
            </a:r>
          </a:p>
          <a:p>
            <a:pPr lvl="1">
              <a:buFont typeface="Wingdings" pitchFamily="2" charset="2"/>
              <a:buChar char="Ø"/>
            </a:pPr>
            <a:r>
              <a:rPr lang="en-US" altLang="en-US" sz="2000" dirty="0">
                <a:latin typeface="Arial" pitchFamily="34" charset="0"/>
                <a:ea typeface="Tahoma" pitchFamily="34" charset="0"/>
                <a:cs typeface="Arial" pitchFamily="34" charset="0"/>
              </a:rPr>
              <a:t>No medical profile (except pregnancy)</a:t>
            </a:r>
          </a:p>
          <a:p>
            <a:pPr lvl="1">
              <a:buFont typeface="Wingdings" pitchFamily="2" charset="2"/>
              <a:buChar char="Ø"/>
            </a:pPr>
            <a:r>
              <a:rPr lang="en-US" altLang="en-US" sz="2000" dirty="0">
                <a:latin typeface="Arial" pitchFamily="34" charset="0"/>
                <a:ea typeface="Tahoma" pitchFamily="34" charset="0"/>
                <a:cs typeface="Arial" pitchFamily="34" charset="0"/>
              </a:rPr>
              <a:t>Honorable discharge with a qualifying re-enlistment code </a:t>
            </a:r>
          </a:p>
          <a:p>
            <a:pPr lvl="1">
              <a:buFont typeface="Wingdings" pitchFamily="2" charset="2"/>
              <a:buChar char="Ø"/>
            </a:pPr>
            <a:r>
              <a:rPr lang="en-US" altLang="en-US" sz="2000" dirty="0">
                <a:latin typeface="Arial" pitchFamily="34" charset="0"/>
                <a:ea typeface="Tahoma" pitchFamily="34" charset="0"/>
                <a:cs typeface="Arial" pitchFamily="34" charset="0"/>
              </a:rPr>
              <a:t>Valid security clearance</a:t>
            </a:r>
          </a:p>
          <a:p>
            <a:endParaRPr lang="en-US" dirty="0"/>
          </a:p>
        </p:txBody>
      </p:sp>
    </p:spTree>
    <p:extLst>
      <p:ext uri="{BB962C8B-B14F-4D97-AF65-F5344CB8AC3E}">
        <p14:creationId xmlns:p14="http://schemas.microsoft.com/office/powerpoint/2010/main" val="31595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19675" y="729704"/>
            <a:ext cx="6410325" cy="4208056"/>
          </a:xfrm>
        </p:spPr>
        <p:txBody>
          <a:bodyPr>
            <a:noAutofit/>
          </a:bodyPr>
          <a:lstStyle/>
          <a:p>
            <a:pPr>
              <a:defRPr/>
            </a:pPr>
            <a:r>
              <a:rPr lang="en-US" b="1" dirty="0">
                <a:solidFill>
                  <a:schemeClr val="bg1"/>
                </a:solidFill>
                <a:latin typeface="Arial" panose="020B0604020202020204" pitchFamily="34" charset="0"/>
                <a:cs typeface="Arial" panose="020B0604020202020204" pitchFamily="34" charset="0"/>
              </a:rPr>
              <a:t>MSgt Ryan Persad</a:t>
            </a:r>
          </a:p>
          <a:p>
            <a:pPr>
              <a:defRPr/>
            </a:pPr>
            <a:r>
              <a:rPr lang="en-US" b="1" dirty="0">
                <a:solidFill>
                  <a:schemeClr val="bg1"/>
                </a:solidFill>
                <a:latin typeface="Arial" panose="020B0604020202020204" pitchFamily="34" charset="0"/>
                <a:cs typeface="Arial" panose="020B0604020202020204" pitchFamily="34" charset="0"/>
              </a:rPr>
              <a:t>In-Service Recruiter </a:t>
            </a:r>
          </a:p>
          <a:p>
            <a:pPr>
              <a:defRPr/>
            </a:pPr>
            <a:r>
              <a:rPr lang="en-US" sz="1600" b="1" dirty="0">
                <a:solidFill>
                  <a:schemeClr val="bg1"/>
                </a:solidFill>
                <a:latin typeface="Arial" panose="020B0604020202020204" pitchFamily="34" charset="0"/>
                <a:cs typeface="Arial" panose="020B0604020202020204" pitchFamily="34" charset="0"/>
              </a:rPr>
              <a:t>Comm: </a:t>
            </a:r>
          </a:p>
          <a:p>
            <a:pPr>
              <a:defRPr/>
            </a:pPr>
            <a:r>
              <a:rPr lang="en-US" sz="2400" b="1" dirty="0">
                <a:solidFill>
                  <a:schemeClr val="bg1"/>
                </a:solidFill>
                <a:latin typeface="Arial" panose="020B0604020202020204" pitchFamily="34" charset="0"/>
                <a:cs typeface="Arial" panose="020B0604020202020204" pitchFamily="34" charset="0"/>
              </a:rPr>
              <a:t>+49 170 1740481</a:t>
            </a:r>
          </a:p>
          <a:p>
            <a:pPr>
              <a:defRPr/>
            </a:pPr>
            <a:r>
              <a:rPr lang="en-US" sz="2400" b="1" dirty="0">
                <a:solidFill>
                  <a:schemeClr val="bg1"/>
                </a:solidFill>
                <a:latin typeface="Arial" panose="020B0604020202020204" pitchFamily="34" charset="0"/>
                <a:cs typeface="Arial" panose="020B0604020202020204" pitchFamily="34" charset="0"/>
              </a:rPr>
              <a:t>ryan.persad.1@us.af.mil </a:t>
            </a:r>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0275" y="2918460"/>
            <a:ext cx="2271713" cy="4038600"/>
          </a:xfrm>
          <a:prstGeom prst="rect">
            <a:avLst/>
          </a:prstGeom>
        </p:spPr>
      </p:pic>
      <p:pic>
        <p:nvPicPr>
          <p:cNvPr id="2" name="Picture 1">
            <a:extLst>
              <a:ext uri="{FF2B5EF4-FFF2-40B4-BE49-F238E27FC236}">
                <a16:creationId xmlns:a16="http://schemas.microsoft.com/office/drawing/2014/main" id="{EF6B4ABF-8959-DAD0-5E94-52E9E2A4B5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641097" cy="1947646"/>
          </a:xfrm>
          <a:prstGeom prst="rect">
            <a:avLst/>
          </a:prstGeom>
        </p:spPr>
      </p:pic>
    </p:spTree>
    <p:extLst>
      <p:ext uri="{BB962C8B-B14F-4D97-AF65-F5344CB8AC3E}">
        <p14:creationId xmlns:p14="http://schemas.microsoft.com/office/powerpoint/2010/main" val="5222255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19675" y="729704"/>
            <a:ext cx="6410325" cy="4208056"/>
          </a:xfrm>
        </p:spPr>
        <p:txBody>
          <a:bodyPr>
            <a:noAutofit/>
          </a:bodyPr>
          <a:lstStyle/>
          <a:p>
            <a:pPr>
              <a:defRPr/>
            </a:pPr>
            <a:r>
              <a:rPr lang="en-US" b="1" dirty="0">
                <a:solidFill>
                  <a:schemeClr val="bg1"/>
                </a:solidFill>
                <a:latin typeface="Arial" panose="020B0604020202020204" pitchFamily="34" charset="0"/>
                <a:cs typeface="Arial" panose="020B0604020202020204" pitchFamily="34" charset="0"/>
              </a:rPr>
              <a:t>MSgt Ryan Persad</a:t>
            </a:r>
          </a:p>
          <a:p>
            <a:pPr>
              <a:defRPr/>
            </a:pPr>
            <a:r>
              <a:rPr lang="en-US" b="1" dirty="0">
                <a:solidFill>
                  <a:schemeClr val="bg1"/>
                </a:solidFill>
                <a:latin typeface="Arial" panose="020B0604020202020204" pitchFamily="34" charset="0"/>
                <a:cs typeface="Arial" panose="020B0604020202020204" pitchFamily="34" charset="0"/>
              </a:rPr>
              <a:t>In-Service Recruiter </a:t>
            </a:r>
          </a:p>
          <a:p>
            <a:pPr>
              <a:defRPr/>
            </a:pPr>
            <a:r>
              <a:rPr lang="en-US" sz="1600" b="1" dirty="0">
                <a:solidFill>
                  <a:schemeClr val="bg1"/>
                </a:solidFill>
                <a:latin typeface="Arial" panose="020B0604020202020204" pitchFamily="34" charset="0"/>
                <a:cs typeface="Arial" panose="020B0604020202020204" pitchFamily="34" charset="0"/>
              </a:rPr>
              <a:t>Comm: </a:t>
            </a:r>
          </a:p>
          <a:p>
            <a:pPr>
              <a:defRPr/>
            </a:pPr>
            <a:r>
              <a:rPr lang="en-US" sz="2400" b="1" dirty="0">
                <a:solidFill>
                  <a:schemeClr val="bg1"/>
                </a:solidFill>
                <a:latin typeface="Arial" panose="020B0604020202020204" pitchFamily="34" charset="0"/>
                <a:cs typeface="Arial" panose="020B0604020202020204" pitchFamily="34" charset="0"/>
              </a:rPr>
              <a:t>+49 170 1740481</a:t>
            </a:r>
          </a:p>
          <a:p>
            <a:pPr>
              <a:defRPr/>
            </a:pPr>
            <a:r>
              <a:rPr lang="en-US" sz="2400" b="1" dirty="0">
                <a:solidFill>
                  <a:schemeClr val="bg1"/>
                </a:solidFill>
                <a:latin typeface="Arial" panose="020B0604020202020204" pitchFamily="34" charset="0"/>
                <a:cs typeface="Arial" panose="020B0604020202020204" pitchFamily="34" charset="0"/>
              </a:rPr>
              <a:t>ryan.persad.1@us.af.mil </a:t>
            </a:r>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0275" y="2918460"/>
            <a:ext cx="2271713" cy="4038600"/>
          </a:xfrm>
          <a:prstGeom prst="rect">
            <a:avLst/>
          </a:prstGeom>
        </p:spPr>
      </p:pic>
      <p:pic>
        <p:nvPicPr>
          <p:cNvPr id="2" name="Picture 1">
            <a:extLst>
              <a:ext uri="{FF2B5EF4-FFF2-40B4-BE49-F238E27FC236}">
                <a16:creationId xmlns:a16="http://schemas.microsoft.com/office/drawing/2014/main" id="{EF6B4ABF-8959-DAD0-5E94-52E9E2A4B5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641097" cy="1947646"/>
          </a:xfrm>
          <a:prstGeom prst="rect">
            <a:avLst/>
          </a:prstGeom>
        </p:spPr>
      </p:pic>
    </p:spTree>
    <p:extLst>
      <p:ext uri="{BB962C8B-B14F-4D97-AF65-F5344CB8AC3E}">
        <p14:creationId xmlns:p14="http://schemas.microsoft.com/office/powerpoint/2010/main" val="28398917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5277" y="3769060"/>
            <a:ext cx="8301446" cy="1686757"/>
          </a:xfrm>
        </p:spPr>
        <p:txBody>
          <a:bodyPr>
            <a:normAutofit fontScale="90000"/>
          </a:bodyPr>
          <a:lstStyle/>
          <a:p>
            <a:r>
              <a:rPr lang="en-US" sz="3000" dirty="0">
                <a:latin typeface="+mn-lt"/>
                <a:cs typeface="Arial" panose="020B0604020202020204" pitchFamily="34" charset="0"/>
              </a:rPr>
              <a:t>U.S. Department of Veterans Affairs</a:t>
            </a:r>
            <a:br>
              <a:rPr lang="en-US" sz="3000" dirty="0">
                <a:latin typeface="+mn-lt"/>
                <a:cs typeface="Arial" panose="020B0604020202020204" pitchFamily="34" charset="0"/>
              </a:rPr>
            </a:br>
            <a:r>
              <a:rPr lang="en-US" sz="3000" dirty="0">
                <a:latin typeface="+mn-lt"/>
                <a:cs typeface="Arial" panose="020B0604020202020204" pitchFamily="34" charset="0"/>
              </a:rPr>
              <a:t>Veterans Benefits Administration (VBA)</a:t>
            </a:r>
            <a:br>
              <a:rPr lang="en-US" sz="3000" dirty="0">
                <a:latin typeface="+mn-lt"/>
                <a:cs typeface="Arial" panose="020B0604020202020204" pitchFamily="34" charset="0"/>
              </a:rPr>
            </a:br>
            <a:br>
              <a:rPr lang="en-US" sz="3000" dirty="0">
                <a:latin typeface="+mn-lt"/>
                <a:cs typeface="Arial" panose="020B0604020202020204" pitchFamily="34" charset="0"/>
              </a:rPr>
            </a:br>
            <a:r>
              <a:rPr lang="en-US" sz="3000" dirty="0">
                <a:latin typeface="+mn-lt"/>
                <a:cs typeface="Arial" panose="020B0604020202020204" pitchFamily="34" charset="0"/>
              </a:rPr>
              <a:t>Pittsburgh Regional Office (RO)</a:t>
            </a:r>
            <a:br>
              <a:rPr lang="en-US" sz="3000" dirty="0">
                <a:latin typeface="+mn-lt"/>
                <a:cs typeface="Arial" panose="020B0604020202020204" pitchFamily="34" charset="0"/>
              </a:rPr>
            </a:br>
            <a:r>
              <a:rPr lang="en-US" sz="3000" dirty="0">
                <a:latin typeface="+mn-lt"/>
                <a:cs typeface="Arial" panose="020B0604020202020204" pitchFamily="34" charset="0"/>
              </a:rPr>
              <a:t>Landstuhl, Germany</a:t>
            </a:r>
            <a:br>
              <a:rPr lang="en-US" sz="3000" dirty="0">
                <a:latin typeface="+mn-lt"/>
                <a:cs typeface="Arial" panose="020B0604020202020204" pitchFamily="34" charset="0"/>
              </a:rPr>
            </a:br>
            <a:endParaRPr lang="en-US" sz="3000" dirty="0">
              <a:latin typeface="+mn-lt"/>
              <a:cs typeface="Arial" panose="020B0604020202020204" pitchFamily="34" charset="0"/>
            </a:endParaRPr>
          </a:p>
        </p:txBody>
      </p:sp>
      <p:sp>
        <p:nvSpPr>
          <p:cNvPr id="4" name="Subtitle 2"/>
          <p:cNvSpPr txBox="1">
            <a:spLocks/>
          </p:cNvSpPr>
          <p:nvPr/>
        </p:nvSpPr>
        <p:spPr>
          <a:xfrm>
            <a:off x="1752600" y="4572000"/>
            <a:ext cx="8686800" cy="15541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Arial" pitchFamily="34" charset="0"/>
            </a:endParaRPr>
          </a:p>
        </p:txBody>
      </p:sp>
      <p:pic>
        <p:nvPicPr>
          <p:cNvPr id="6" name="Picture 4" descr="dvaseal"/>
          <p:cNvPicPr>
            <a:picLocks noChangeAspect="1" noChangeArrowheads="1"/>
          </p:cNvPicPr>
          <p:nvPr/>
        </p:nvPicPr>
        <p:blipFill>
          <a:blip r:embed="rId2"/>
          <a:srcRect/>
          <a:stretch>
            <a:fillRect/>
          </a:stretch>
        </p:blipFill>
        <p:spPr bwMode="auto">
          <a:xfrm>
            <a:off x="4650328" y="384314"/>
            <a:ext cx="2704629" cy="2704629"/>
          </a:xfrm>
          <a:prstGeom prst="rect">
            <a:avLst/>
          </a:prstGeom>
          <a:noFill/>
          <a:ln w="9525">
            <a:noFill/>
            <a:miter lim="800000"/>
            <a:headEnd/>
            <a:tailEnd/>
          </a:ln>
        </p:spPr>
      </p:pic>
    </p:spTree>
    <p:extLst>
      <p:ext uri="{BB962C8B-B14F-4D97-AF65-F5344CB8AC3E}">
        <p14:creationId xmlns:p14="http://schemas.microsoft.com/office/powerpoint/2010/main" val="19926196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8119" y="722704"/>
            <a:ext cx="8335762" cy="5412592"/>
          </a:xfrm>
        </p:spPr>
        <p:txBody>
          <a:bodyPr>
            <a:noAutofit/>
          </a:bodyPr>
          <a:lstStyle/>
          <a:p>
            <a:pPr marL="0" indent="0">
              <a:buNone/>
            </a:pPr>
            <a:endParaRPr lang="en-US" sz="1200" dirty="0">
              <a:latin typeface="Arial" panose="020B0604020202020204" pitchFamily="34" charset="0"/>
              <a:cs typeface="Arial" panose="020B0604020202020204" pitchFamily="34" charset="0"/>
            </a:endParaRPr>
          </a:p>
          <a:p>
            <a:pPr marL="0" indent="0" algn="ctr">
              <a:buNone/>
            </a:pPr>
            <a:r>
              <a:rPr lang="en-US" sz="2600" b="1" dirty="0">
                <a:latin typeface="Arial" panose="020B0604020202020204" pitchFamily="34" charset="0"/>
                <a:cs typeface="Arial" panose="020B0604020202020204" pitchFamily="34" charset="0"/>
              </a:rPr>
              <a:t>OVERVIEW</a:t>
            </a:r>
          </a:p>
          <a:p>
            <a:pPr marL="0" indent="0">
              <a:buNone/>
            </a:pPr>
            <a:endParaRPr lang="en-US" sz="1200" dirty="0">
              <a:latin typeface="Arial" panose="020B0604020202020204" pitchFamily="34" charset="0"/>
              <a:cs typeface="Arial" panose="020B0604020202020204" pitchFamily="34" charset="0"/>
            </a:endParaRP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Things to do to prepare if you are currently more than 180 days from separation:</a:t>
            </a:r>
          </a:p>
          <a:p>
            <a:pPr marL="0" indent="0" defTabSz="914400">
              <a:lnSpc>
                <a:spcPct val="90000"/>
              </a:lnSpc>
              <a:spcBef>
                <a:spcPts val="1000"/>
              </a:spcBef>
              <a:buNone/>
              <a:defRPr/>
            </a:pPr>
            <a:endParaRPr lang="en-US" sz="1800" dirty="0">
              <a:solidFill>
                <a:prstClr val="black"/>
              </a:solidFill>
              <a:latin typeface="Arial" panose="020B0604020202020204" pitchFamily="34" charset="0"/>
              <a:cs typeface="Arial" panose="020B0604020202020204" pitchFamily="34" charset="0"/>
            </a:endParaRPr>
          </a:p>
          <a:p>
            <a:pPr marL="228600" indent="-228600" defTabSz="914400">
              <a:lnSpc>
                <a:spcPct val="90000"/>
              </a:lnSpc>
              <a:spcBef>
                <a:spcPts val="1000"/>
              </a:spcBef>
              <a:spcAft>
                <a:spcPts val="600"/>
              </a:spcAft>
              <a:buFont typeface="Arial" panose="020B0604020202020204" pitchFamily="34" charset="0"/>
              <a:buChar char="•"/>
              <a:defRPr/>
            </a:pPr>
            <a:r>
              <a:rPr lang="en-US" sz="1800" dirty="0">
                <a:solidFill>
                  <a:prstClr val="black"/>
                </a:solidFill>
                <a:latin typeface="Arial" panose="020B0604020202020204" pitchFamily="34" charset="0"/>
                <a:cs typeface="Arial" panose="020B0604020202020204" pitchFamily="34" charset="0"/>
              </a:rPr>
              <a:t>1. Create a VA.gov account</a:t>
            </a:r>
          </a:p>
          <a:p>
            <a:pPr marL="228600" indent="-228600" defTabSz="914400">
              <a:lnSpc>
                <a:spcPct val="90000"/>
              </a:lnSpc>
              <a:spcBef>
                <a:spcPts val="1000"/>
              </a:spcBef>
              <a:spcAft>
                <a:spcPts val="600"/>
              </a:spcAft>
              <a:buFont typeface="Arial" panose="020B0604020202020204" pitchFamily="34" charset="0"/>
              <a:buChar char="•"/>
              <a:defRPr/>
            </a:pPr>
            <a:r>
              <a:rPr lang="en-US" sz="1800" dirty="0">
                <a:solidFill>
                  <a:prstClr val="black"/>
                </a:solidFill>
                <a:latin typeface="Arial" panose="020B0604020202020204" pitchFamily="34" charset="0"/>
                <a:cs typeface="Arial" panose="020B0604020202020204" pitchFamily="34" charset="0"/>
              </a:rPr>
              <a:t>2. Obtain a complete copy of your Service Treatment Records (STRs):</a:t>
            </a:r>
          </a:p>
          <a:p>
            <a:pPr marL="628650" lvl="1" indent="-228600" defTabSz="914400">
              <a:lnSpc>
                <a:spcPct val="90000"/>
              </a:lnSpc>
              <a:spcBef>
                <a:spcPts val="1000"/>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Medical (inpatient and outpatient)</a:t>
            </a:r>
          </a:p>
          <a:p>
            <a:pPr marL="628650" lvl="1" indent="-228600" defTabSz="914400">
              <a:lnSpc>
                <a:spcPct val="90000"/>
              </a:lnSpc>
              <a:spcBef>
                <a:spcPts val="1000"/>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Behavioral Health</a:t>
            </a:r>
          </a:p>
          <a:p>
            <a:pPr marL="628650" lvl="1" indent="-228600" defTabSz="914400">
              <a:lnSpc>
                <a:spcPct val="90000"/>
              </a:lnSpc>
              <a:spcBef>
                <a:spcPts val="1000"/>
              </a:spcBef>
              <a:spcAft>
                <a:spcPts val="600"/>
              </a:spcAft>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Dental and Vision records, if applicable</a:t>
            </a:r>
          </a:p>
          <a:p>
            <a:pPr marL="228600" indent="-228600" defTabSz="914400">
              <a:lnSpc>
                <a:spcPct val="90000"/>
              </a:lnSpc>
              <a:spcBef>
                <a:spcPts val="1000"/>
              </a:spcBef>
              <a:spcAft>
                <a:spcPts val="60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3. </a:t>
            </a:r>
            <a:r>
              <a:rPr lang="en-US" sz="1800" dirty="0">
                <a:solidFill>
                  <a:prstClr val="black"/>
                </a:solidFill>
                <a:latin typeface="Arial" panose="020B0604020202020204" pitchFamily="34" charset="0"/>
                <a:cs typeface="Arial" panose="020B0604020202020204" pitchFamily="34" charset="0"/>
              </a:rPr>
              <a:t>Prepare a list of the chronic conditions you plan to claim</a:t>
            </a:r>
          </a:p>
          <a:p>
            <a:pPr marL="0" indent="0">
              <a:buNone/>
            </a:pPr>
            <a:endParaRPr lang="en-US" sz="20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4000" dirty="0"/>
              <a:t>Benefits Delivery at Discharge (BDD)</a:t>
            </a:r>
          </a:p>
        </p:txBody>
      </p:sp>
    </p:spTree>
    <p:extLst>
      <p:ext uri="{BB962C8B-B14F-4D97-AF65-F5344CB8AC3E}">
        <p14:creationId xmlns:p14="http://schemas.microsoft.com/office/powerpoint/2010/main" val="37511682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65790" y="952131"/>
            <a:ext cx="8345010" cy="4953738"/>
          </a:xfrm>
        </p:spPr>
        <p:txBody>
          <a:bodyPr>
            <a:noAutofit/>
          </a:bodyPr>
          <a:lstStyle/>
          <a:p>
            <a:pPr marL="0" indent="0">
              <a:buNone/>
            </a:pPr>
            <a:endParaRPr lang="en-US" sz="1600" dirty="0">
              <a:latin typeface="Arial" panose="020B0604020202020204" pitchFamily="34" charset="0"/>
              <a:cs typeface="Arial" panose="020B0604020202020204" pitchFamily="34" charset="0"/>
            </a:endParaRPr>
          </a:p>
          <a:p>
            <a:pPr>
              <a:buFont typeface="+mj-lt"/>
              <a:buAutoNum type="arabicPeriod"/>
            </a:pPr>
            <a:r>
              <a:rPr lang="en-US" sz="1800" dirty="0">
                <a:latin typeface="Arial" panose="020B0604020202020204" pitchFamily="34" charset="0"/>
                <a:cs typeface="Arial" panose="020B0604020202020204" pitchFamily="34" charset="0"/>
              </a:rPr>
              <a:t>You must have between 90-180 days remaining on active duty (ETS/retirement</a:t>
            </a:r>
          </a:p>
          <a:p>
            <a:pPr marL="0" indent="0">
              <a:buNone/>
            </a:pPr>
            <a:r>
              <a:rPr lang="en-US" sz="1800" dirty="0">
                <a:latin typeface="Arial" panose="020B0604020202020204" pitchFamily="34" charset="0"/>
                <a:cs typeface="Arial" panose="020B0604020202020204" pitchFamily="34" charset="0"/>
              </a:rPr>
              <a:t>date, not terminal leave) at the time your claim is submitted.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2. You must be available for 45-60 days immediately following the submission of</a:t>
            </a:r>
          </a:p>
          <a:p>
            <a:pPr marL="0" indent="0">
              <a:buNone/>
            </a:pPr>
            <a:r>
              <a:rPr lang="en-US" sz="1800" dirty="0">
                <a:latin typeface="Arial" panose="020B0604020202020204" pitchFamily="34" charset="0"/>
                <a:cs typeface="Arial" panose="020B0604020202020204" pitchFamily="34" charset="0"/>
              </a:rPr>
              <a:t>your claim to attend required VA examinations. </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3. You must submit a complete copy of your service treatment records (STRs) to</a:t>
            </a:r>
          </a:p>
          <a:p>
            <a:pPr marL="0" indent="0">
              <a:buNone/>
            </a:pPr>
            <a:r>
              <a:rPr lang="en-US" sz="1800" dirty="0">
                <a:latin typeface="Arial" panose="020B0604020202020204" pitchFamily="34" charset="0"/>
                <a:cs typeface="Arial" panose="020B0604020202020204" pitchFamily="34" charset="0"/>
              </a:rPr>
              <a:t>include behavioral health, dental, or vision records if filing a claim for a disability</a:t>
            </a:r>
          </a:p>
          <a:p>
            <a:pPr marL="0" indent="0">
              <a:buNone/>
            </a:pPr>
            <a:r>
              <a:rPr lang="en-US" sz="1800" dirty="0">
                <a:latin typeface="Arial" panose="020B0604020202020204" pitchFamily="34" charset="0"/>
                <a:cs typeface="Arial" panose="020B0604020202020204" pitchFamily="34" charset="0"/>
              </a:rPr>
              <a:t>within these specialized areas.</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4. Effective 01 April, participation in the BDD program requires the submission of a complete/signed Separation Health Assessment (SHA) Part A. </a:t>
            </a:r>
          </a:p>
          <a:p>
            <a:pPr lvl="1"/>
            <a:endParaRPr lang="en-US" sz="1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4000" dirty="0"/>
              <a:t>BDD – Eligibility Requirements</a:t>
            </a:r>
          </a:p>
        </p:txBody>
      </p:sp>
    </p:spTree>
    <p:extLst>
      <p:ext uri="{BB962C8B-B14F-4D97-AF65-F5344CB8AC3E}">
        <p14:creationId xmlns:p14="http://schemas.microsoft.com/office/powerpoint/2010/main" val="387740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4000" dirty="0"/>
              <a:t>Process / Submitting a Claim</a:t>
            </a:r>
          </a:p>
        </p:txBody>
      </p:sp>
      <p:sp>
        <p:nvSpPr>
          <p:cNvPr id="7" name="Content Placeholder 1">
            <a:extLst>
              <a:ext uri="{FF2B5EF4-FFF2-40B4-BE49-F238E27FC236}">
                <a16:creationId xmlns:a16="http://schemas.microsoft.com/office/drawing/2014/main" id="{31E1A5F2-B6E0-D1D0-2DA9-61B624B08C53}"/>
              </a:ext>
            </a:extLst>
          </p:cNvPr>
          <p:cNvSpPr txBox="1">
            <a:spLocks/>
          </p:cNvSpPr>
          <p:nvPr/>
        </p:nvSpPr>
        <p:spPr>
          <a:xfrm>
            <a:off x="1728186" y="2961357"/>
            <a:ext cx="4367814" cy="18251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A3226F4D-782C-C281-16B5-64012E1B16C7}"/>
              </a:ext>
            </a:extLst>
          </p:cNvPr>
          <p:cNvSpPr>
            <a:spLocks noGrp="1"/>
          </p:cNvSpPr>
          <p:nvPr>
            <p:ph idx="1"/>
          </p:nvPr>
        </p:nvSpPr>
        <p:spPr>
          <a:xfrm>
            <a:off x="1981200" y="947120"/>
            <a:ext cx="8482614" cy="4965409"/>
          </a:xfrm>
        </p:spPr>
        <p:txBody>
          <a:bodyPr>
            <a:normAutofit lnSpcReduction="10000"/>
          </a:bodyPr>
          <a:lstStyle/>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To ensure timely and seamless processing of your claim, please follow these step-by-step instructions.</a:t>
            </a:r>
          </a:p>
          <a:p>
            <a:pPr marL="0" indent="0" defTabSz="914400">
              <a:lnSpc>
                <a:spcPct val="90000"/>
              </a:lnSpc>
              <a:spcBef>
                <a:spcPts val="1000"/>
              </a:spcBef>
              <a:buNone/>
              <a:defRPr/>
            </a:pPr>
            <a:endParaRPr lang="en-US" sz="1800" dirty="0">
              <a:solidFill>
                <a:prstClr val="black"/>
              </a:solidFill>
              <a:latin typeface="Arial" panose="020B0604020202020204" pitchFamily="34" charset="0"/>
              <a:cs typeface="Arial" panose="020B0604020202020204" pitchFamily="34" charset="0"/>
            </a:endParaRP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I. Request a complete copy of your STRs from the Patient Administration Desk at the local Troop Medical Clinic/Hospital.</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Some records may be stored in a separate location from your primary medical</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file:</a:t>
            </a:r>
          </a:p>
          <a:p>
            <a:pPr marL="0" indent="0" defTabSz="914400">
              <a:lnSpc>
                <a:spcPct val="90000"/>
              </a:lnSpc>
              <a:spcBef>
                <a:spcPts val="1000"/>
              </a:spcBef>
              <a:buNone/>
              <a:defRPr/>
            </a:pPr>
            <a:endParaRPr lang="en-US" sz="1800" dirty="0">
              <a:solidFill>
                <a:prstClr val="black"/>
              </a:solidFill>
              <a:latin typeface="Arial" panose="020B0604020202020204" pitchFamily="34" charset="0"/>
              <a:cs typeface="Arial" panose="020B0604020202020204" pitchFamily="34" charset="0"/>
            </a:endParaRPr>
          </a:p>
          <a:p>
            <a:pPr marL="457200" lvl="1" indent="0" defTabSz="914400">
              <a:lnSpc>
                <a:spcPct val="90000"/>
              </a:lnSpc>
              <a:spcBef>
                <a:spcPts val="500"/>
              </a:spcBef>
              <a:buNone/>
              <a:defRPr/>
            </a:pPr>
            <a:r>
              <a:rPr lang="en-US" sz="1800" dirty="0">
                <a:solidFill>
                  <a:prstClr val="black"/>
                </a:solidFill>
                <a:latin typeface="Arial" panose="020B0604020202020204" pitchFamily="34" charset="0"/>
                <a:cs typeface="Arial" panose="020B0604020202020204" pitchFamily="34" charset="0"/>
              </a:rPr>
              <a:t>• Military entrance physical</a:t>
            </a:r>
          </a:p>
          <a:p>
            <a:pPr marL="457200" lvl="1" indent="0" defTabSz="914400">
              <a:lnSpc>
                <a:spcPct val="90000"/>
              </a:lnSpc>
              <a:spcBef>
                <a:spcPts val="500"/>
              </a:spcBef>
              <a:buNone/>
              <a:defRPr/>
            </a:pPr>
            <a:r>
              <a:rPr lang="en-US" sz="1800" dirty="0">
                <a:solidFill>
                  <a:prstClr val="black"/>
                </a:solidFill>
                <a:latin typeface="Arial" panose="020B0604020202020204" pitchFamily="34" charset="0"/>
                <a:cs typeface="Arial" panose="020B0604020202020204" pitchFamily="34" charset="0"/>
              </a:rPr>
              <a:t>• Inpatient records</a:t>
            </a:r>
          </a:p>
          <a:p>
            <a:pPr marL="457200" lvl="1" indent="0" defTabSz="914400">
              <a:lnSpc>
                <a:spcPct val="90000"/>
              </a:lnSpc>
              <a:spcBef>
                <a:spcPts val="500"/>
              </a:spcBef>
              <a:buNone/>
              <a:defRPr/>
            </a:pPr>
            <a:r>
              <a:rPr lang="en-US" sz="1800" dirty="0">
                <a:solidFill>
                  <a:prstClr val="black"/>
                </a:solidFill>
                <a:latin typeface="Arial" panose="020B0604020202020204" pitchFamily="34" charset="0"/>
                <a:cs typeface="Arial" panose="020B0604020202020204" pitchFamily="34" charset="0"/>
              </a:rPr>
              <a:t>• Behavior Health records</a:t>
            </a:r>
          </a:p>
          <a:p>
            <a:pPr marL="457200" lvl="1" indent="0" defTabSz="914400">
              <a:lnSpc>
                <a:spcPct val="90000"/>
              </a:lnSpc>
              <a:spcBef>
                <a:spcPts val="500"/>
              </a:spcBef>
              <a:buNone/>
              <a:defRPr/>
            </a:pPr>
            <a:r>
              <a:rPr lang="en-US" sz="1800" dirty="0">
                <a:solidFill>
                  <a:prstClr val="black"/>
                </a:solidFill>
                <a:latin typeface="Arial" panose="020B0604020202020204" pitchFamily="34" charset="0"/>
                <a:cs typeface="Arial" panose="020B0604020202020204" pitchFamily="34" charset="0"/>
              </a:rPr>
              <a:t>• Dental records (applicable only if claimed)</a:t>
            </a:r>
          </a:p>
          <a:p>
            <a:pPr marL="0" indent="0" defTabSz="914400">
              <a:lnSpc>
                <a:spcPct val="90000"/>
              </a:lnSpc>
              <a:spcBef>
                <a:spcPts val="1000"/>
              </a:spcBef>
              <a:buNone/>
              <a:defRPr/>
            </a:pPr>
            <a:endParaRPr lang="en-US" sz="1800" dirty="0">
              <a:solidFill>
                <a:prstClr val="black"/>
              </a:solidFill>
              <a:latin typeface="Arial" panose="020B0604020202020204" pitchFamily="34" charset="0"/>
              <a:cs typeface="Arial" panose="020B0604020202020204" pitchFamily="34" charset="0"/>
            </a:endParaRPr>
          </a:p>
          <a:p>
            <a:pPr marL="0" indent="0" defTabSz="914400">
              <a:lnSpc>
                <a:spcPct val="90000"/>
              </a:lnSpc>
              <a:spcBef>
                <a:spcPts val="1000"/>
              </a:spcBef>
              <a:buNone/>
              <a:defRPr/>
            </a:pPr>
            <a:r>
              <a:rPr lang="en-US" sz="1800" dirty="0">
                <a:solidFill>
                  <a:prstClr val="black"/>
                </a:solidFill>
                <a:highlight>
                  <a:srgbClr val="FFFF00"/>
                </a:highlight>
                <a:latin typeface="Arial" panose="020B0604020202020204" pitchFamily="34" charset="0"/>
                <a:cs typeface="Arial" panose="020B0604020202020204" pitchFamily="34" charset="0"/>
              </a:rPr>
              <a:t>IMPORTANT: </a:t>
            </a:r>
            <a:r>
              <a:rPr lang="en-US" sz="1800" dirty="0">
                <a:solidFill>
                  <a:prstClr val="black"/>
                </a:solidFill>
                <a:latin typeface="Arial" panose="020B0604020202020204" pitchFamily="34" charset="0"/>
                <a:cs typeface="Arial" panose="020B0604020202020204" pitchFamily="34" charset="0"/>
              </a:rPr>
              <a:t>Tricare online records are not considered a complete copy of your</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STRs, they do not contain all necessary elements noted above. </a:t>
            </a:r>
          </a:p>
          <a:p>
            <a:pPr marL="0" indent="0">
              <a:buNone/>
            </a:pPr>
            <a:endParaRPr lang="en-US" dirty="0"/>
          </a:p>
        </p:txBody>
      </p:sp>
    </p:spTree>
    <p:extLst>
      <p:ext uri="{BB962C8B-B14F-4D97-AF65-F5344CB8AC3E}">
        <p14:creationId xmlns:p14="http://schemas.microsoft.com/office/powerpoint/2010/main" val="36672016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4000" dirty="0"/>
              <a:t>Process / Submitting a Claim</a:t>
            </a:r>
          </a:p>
        </p:txBody>
      </p:sp>
      <p:sp>
        <p:nvSpPr>
          <p:cNvPr id="7" name="Content Placeholder 1">
            <a:extLst>
              <a:ext uri="{FF2B5EF4-FFF2-40B4-BE49-F238E27FC236}">
                <a16:creationId xmlns:a16="http://schemas.microsoft.com/office/drawing/2014/main" id="{31E1A5F2-B6E0-D1D0-2DA9-61B624B08C53}"/>
              </a:ext>
            </a:extLst>
          </p:cNvPr>
          <p:cNvSpPr txBox="1">
            <a:spLocks/>
          </p:cNvSpPr>
          <p:nvPr/>
        </p:nvSpPr>
        <p:spPr>
          <a:xfrm>
            <a:off x="1728186" y="2961357"/>
            <a:ext cx="4367814" cy="18251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7AAB9887-F8A3-5A86-BFD4-C4E46F861DCF}"/>
              </a:ext>
            </a:extLst>
          </p:cNvPr>
          <p:cNvSpPr>
            <a:spLocks noGrp="1"/>
          </p:cNvSpPr>
          <p:nvPr>
            <p:ph idx="1"/>
          </p:nvPr>
        </p:nvSpPr>
        <p:spPr>
          <a:xfrm>
            <a:off x="1861352" y="990603"/>
            <a:ext cx="8602463" cy="4948559"/>
          </a:xfrm>
        </p:spPr>
        <p:txBody>
          <a:bodyPr>
            <a:normAutofit/>
          </a:bodyPr>
          <a:lstStyle/>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II. Claims Submission</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The VA has three (3) platforms for Service Members and Veterans to submit a disability application and required supporting evidence (STRs, SHA Part A, etc.):</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1. VA.gov</a:t>
            </a:r>
          </a:p>
          <a:p>
            <a:pPr marL="512763" indent="-512763"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 After indicating you are on active duty and providing your future release     from active-duty date, VA.gov will allow you to begin the claims application.</a:t>
            </a:r>
          </a:p>
          <a:p>
            <a:pPr marL="569913" indent="-5715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International phone numbers cannot be entered on VA.gov.  However, if you have an international phone number listed on your SHA Part A, we will use that number as your primary point of contact. </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2. Quick Submit</a:t>
            </a:r>
          </a:p>
          <a:p>
            <a:pPr marL="512763"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If you're unable to submit your application, STRs, SHA Part A, and supporting documents through VA.gov, you can submit them via Quick Submit.</a:t>
            </a:r>
          </a:p>
          <a:p>
            <a:pPr marL="0" indent="0">
              <a:buNone/>
            </a:pPr>
            <a:endParaRPr lang="en-US" dirty="0"/>
          </a:p>
        </p:txBody>
      </p:sp>
    </p:spTree>
    <p:extLst>
      <p:ext uri="{BB962C8B-B14F-4D97-AF65-F5344CB8AC3E}">
        <p14:creationId xmlns:p14="http://schemas.microsoft.com/office/powerpoint/2010/main" val="1750118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4000" dirty="0"/>
              <a:t>Process / Submitting a Claim</a:t>
            </a:r>
          </a:p>
        </p:txBody>
      </p:sp>
      <p:sp>
        <p:nvSpPr>
          <p:cNvPr id="7" name="Content Placeholder 1">
            <a:extLst>
              <a:ext uri="{FF2B5EF4-FFF2-40B4-BE49-F238E27FC236}">
                <a16:creationId xmlns:a16="http://schemas.microsoft.com/office/drawing/2014/main" id="{31E1A5F2-B6E0-D1D0-2DA9-61B624B08C53}"/>
              </a:ext>
            </a:extLst>
          </p:cNvPr>
          <p:cNvSpPr txBox="1">
            <a:spLocks/>
          </p:cNvSpPr>
          <p:nvPr/>
        </p:nvSpPr>
        <p:spPr>
          <a:xfrm>
            <a:off x="1728186" y="2961357"/>
            <a:ext cx="4367814" cy="18251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7AAB9887-F8A3-5A86-BFD4-C4E46F861DCF}"/>
              </a:ext>
            </a:extLst>
          </p:cNvPr>
          <p:cNvSpPr>
            <a:spLocks noGrp="1"/>
          </p:cNvSpPr>
          <p:nvPr>
            <p:ph idx="1"/>
          </p:nvPr>
        </p:nvSpPr>
        <p:spPr>
          <a:xfrm>
            <a:off x="1728187" y="802434"/>
            <a:ext cx="8735628" cy="5136728"/>
          </a:xfrm>
        </p:spPr>
        <p:txBody>
          <a:bodyPr>
            <a:normAutofit lnSpcReduction="10000"/>
          </a:bodyPr>
          <a:lstStyle/>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3. Mail or Fax</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 As a last resort, applications and supporting documents may be mailed or</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faxed to the VA’s Claims Intake Center.</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Mail</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Department of Veterans Affairs</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Claims Intake Center</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PO Box 4444</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Janesville, WI 53547-4444</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Fax </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Toll Free Fax: 844-531-7818</a:t>
            </a:r>
          </a:p>
          <a:p>
            <a:pPr marL="0" indent="0" defTabSz="914400">
              <a:lnSpc>
                <a:spcPct val="90000"/>
              </a:lnSpc>
              <a:spcBef>
                <a:spcPts val="1000"/>
              </a:spcBef>
              <a:buNone/>
              <a:defRPr/>
            </a:pPr>
            <a:r>
              <a:rPr lang="en-US" sz="1800" dirty="0">
                <a:solidFill>
                  <a:prstClr val="black"/>
                </a:solidFill>
                <a:latin typeface="Arial" panose="020B0604020202020204" pitchFamily="34" charset="0"/>
                <a:cs typeface="Arial" panose="020B0604020202020204" pitchFamily="34" charset="0"/>
              </a:rPr>
              <a:t>	DID Fax: 248-524-4260</a:t>
            </a:r>
          </a:p>
          <a:p>
            <a:pPr marL="0" indent="0" defTabSz="914400">
              <a:lnSpc>
                <a:spcPct val="90000"/>
              </a:lnSpc>
              <a:spcBef>
                <a:spcPts val="1000"/>
              </a:spcBef>
              <a:buNone/>
              <a:defRPr/>
            </a:pPr>
            <a:endParaRPr lang="en-US" sz="1800" dirty="0">
              <a:solidFill>
                <a:prstClr val="black"/>
              </a:solidFill>
              <a:latin typeface="Arial" panose="020B0604020202020204" pitchFamily="34" charset="0"/>
              <a:cs typeface="Arial" panose="020B0604020202020204" pitchFamily="34" charset="0"/>
            </a:endParaRPr>
          </a:p>
          <a:p>
            <a:pPr marL="0" indent="0" defTabSz="914400">
              <a:lnSpc>
                <a:spcPct val="90000"/>
              </a:lnSpc>
              <a:spcBef>
                <a:spcPts val="1000"/>
              </a:spcBef>
              <a:buNone/>
              <a:defRPr/>
            </a:pPr>
            <a:r>
              <a:rPr lang="en-US" sz="1300" b="1" i="1" dirty="0">
                <a:solidFill>
                  <a:prstClr val="black"/>
                </a:solidFill>
                <a:highlight>
                  <a:srgbClr val="FFFF00"/>
                </a:highlight>
                <a:latin typeface="Arial" panose="020B0604020202020204" pitchFamily="34" charset="0"/>
                <a:cs typeface="Arial" panose="020B0604020202020204" pitchFamily="34" charset="0"/>
              </a:rPr>
              <a:t>Required application/documents</a:t>
            </a:r>
            <a:r>
              <a:rPr lang="en-US" sz="1300" i="1" dirty="0">
                <a:solidFill>
                  <a:prstClr val="black"/>
                </a:solidFill>
                <a:highlight>
                  <a:srgbClr val="FFFF00"/>
                </a:highlight>
                <a:latin typeface="Arial" panose="020B0604020202020204" pitchFamily="34" charset="0"/>
                <a:cs typeface="Arial" panose="020B0604020202020204" pitchFamily="34" charset="0"/>
              </a:rPr>
              <a:t>: </a:t>
            </a:r>
            <a:r>
              <a:rPr lang="en-US" sz="1300" dirty="0">
                <a:solidFill>
                  <a:prstClr val="black"/>
                </a:solidFill>
                <a:latin typeface="Arial" panose="020B0604020202020204" pitchFamily="34" charset="0"/>
                <a:cs typeface="Arial" panose="020B0604020202020204" pitchFamily="34" charset="0"/>
              </a:rPr>
              <a:t>VA Form 21-526EZ </a:t>
            </a:r>
            <a:r>
              <a:rPr lang="en-US" sz="1300" i="1" dirty="0">
                <a:solidFill>
                  <a:prstClr val="black"/>
                </a:solidFill>
                <a:latin typeface="Arial" panose="020B0604020202020204" pitchFamily="34" charset="0"/>
                <a:cs typeface="Arial" panose="020B0604020202020204" pitchFamily="34" charset="0"/>
              </a:rPr>
              <a:t>(Application for Disability Compensation and Related Compensation Benefits) </a:t>
            </a:r>
            <a:r>
              <a:rPr lang="en-US" sz="1300" dirty="0">
                <a:solidFill>
                  <a:prstClr val="black"/>
                </a:solidFill>
                <a:latin typeface="Arial" panose="020B0604020202020204" pitchFamily="34" charset="0"/>
                <a:cs typeface="Arial" panose="020B0604020202020204" pitchFamily="34" charset="0"/>
              </a:rPr>
              <a:t>Separation Health Assessment (SHA) Part A </a:t>
            </a:r>
            <a:r>
              <a:rPr lang="en-US" sz="1300" i="1" dirty="0">
                <a:solidFill>
                  <a:prstClr val="black"/>
                </a:solidFill>
                <a:latin typeface="Arial" panose="020B0604020202020204" pitchFamily="34" charset="0"/>
                <a:cs typeface="Arial" panose="020B0604020202020204" pitchFamily="34" charset="0"/>
              </a:rPr>
              <a:t>– Medical Self-Assessment, Service Treatment Records (complete copy)</a:t>
            </a:r>
          </a:p>
          <a:p>
            <a:pPr marL="0" indent="0">
              <a:buNone/>
            </a:pPr>
            <a:endParaRPr lang="en-US" dirty="0"/>
          </a:p>
        </p:txBody>
      </p:sp>
    </p:spTree>
    <p:extLst>
      <p:ext uri="{BB962C8B-B14F-4D97-AF65-F5344CB8AC3E}">
        <p14:creationId xmlns:p14="http://schemas.microsoft.com/office/powerpoint/2010/main" val="7353443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9634" y="816746"/>
            <a:ext cx="8654180" cy="5353234"/>
          </a:xfrm>
        </p:spPr>
        <p:txBody>
          <a:bodyPr>
            <a:noAutofit/>
          </a:bodyPr>
          <a:lstStyle/>
          <a:p>
            <a:pPr marL="0" indent="0" defTabSz="914400">
              <a:spcBef>
                <a:spcPts val="0"/>
              </a:spcBef>
              <a:buNone/>
              <a:defRPr/>
            </a:pPr>
            <a:r>
              <a:rPr lang="en-US" sz="1800" dirty="0">
                <a:solidFill>
                  <a:prstClr val="black"/>
                </a:solidFill>
                <a:latin typeface="Calibri" panose="020F0502020204030204"/>
              </a:rPr>
              <a:t>Should you wish to have a VA Representative assist you prior to submitting a claim and</a:t>
            </a:r>
          </a:p>
          <a:p>
            <a:pPr marL="0" indent="0" defTabSz="914400">
              <a:spcBef>
                <a:spcPts val="0"/>
              </a:spcBef>
              <a:buNone/>
              <a:defRPr/>
            </a:pPr>
            <a:r>
              <a:rPr lang="en-US" sz="1800" dirty="0">
                <a:solidFill>
                  <a:prstClr val="black"/>
                </a:solidFill>
                <a:latin typeface="Calibri" panose="020F0502020204030204"/>
              </a:rPr>
              <a:t>you are within 180 days of active-duty separation, we are available Monday – Friday</a:t>
            </a:r>
          </a:p>
          <a:p>
            <a:pPr marL="0" indent="0" defTabSz="914400">
              <a:spcBef>
                <a:spcPts val="0"/>
              </a:spcBef>
              <a:buNone/>
              <a:defRPr/>
            </a:pPr>
            <a:r>
              <a:rPr lang="en-US" sz="1800" dirty="0">
                <a:solidFill>
                  <a:prstClr val="black"/>
                </a:solidFill>
                <a:latin typeface="Calibri" panose="020F0502020204030204"/>
              </a:rPr>
              <a:t>from 9:00 am to 1600.</a:t>
            </a:r>
          </a:p>
          <a:p>
            <a:pPr marL="0" indent="0" defTabSz="914400">
              <a:lnSpc>
                <a:spcPct val="90000"/>
              </a:lnSpc>
              <a:spcBef>
                <a:spcPts val="1000"/>
              </a:spcBef>
              <a:buNone/>
              <a:defRPr/>
            </a:pPr>
            <a:endParaRPr lang="en-US" sz="1900" dirty="0">
              <a:solidFill>
                <a:prstClr val="black"/>
              </a:solidFill>
              <a:latin typeface="Calibri" panose="020F0502020204030204"/>
            </a:endParaRPr>
          </a:p>
          <a:p>
            <a:pPr marL="457200" lvl="1" indent="0" defTabSz="914400">
              <a:lnSpc>
                <a:spcPct val="90000"/>
              </a:lnSpc>
              <a:spcBef>
                <a:spcPts val="500"/>
              </a:spcBef>
              <a:buNone/>
              <a:defRPr/>
            </a:pPr>
            <a:r>
              <a:rPr lang="en-US" sz="1800" dirty="0">
                <a:solidFill>
                  <a:prstClr val="black"/>
                </a:solidFill>
                <a:latin typeface="Calibri" panose="020F0502020204030204"/>
              </a:rPr>
              <a:t>1. If you are within driving distance of our Landstuhl office, we encourage walk-ins</a:t>
            </a:r>
          </a:p>
          <a:p>
            <a:pPr marL="457200" lvl="1" indent="0" defTabSz="914400">
              <a:lnSpc>
                <a:spcPct val="90000"/>
              </a:lnSpc>
              <a:spcBef>
                <a:spcPts val="500"/>
              </a:spcBef>
              <a:buNone/>
              <a:defRPr/>
            </a:pPr>
            <a:r>
              <a:rPr lang="en-US" sz="1800" dirty="0">
                <a:solidFill>
                  <a:prstClr val="black"/>
                </a:solidFill>
                <a:latin typeface="Calibri" panose="020F0502020204030204"/>
              </a:rPr>
              <a:t>on Monday through Friday from 0900-1130 and 1300-1600.</a:t>
            </a:r>
          </a:p>
          <a:p>
            <a:pPr marL="457200" lvl="1" indent="0" defTabSz="914400">
              <a:lnSpc>
                <a:spcPct val="90000"/>
              </a:lnSpc>
              <a:spcBef>
                <a:spcPts val="500"/>
              </a:spcBef>
              <a:buNone/>
              <a:defRPr/>
            </a:pPr>
            <a:endParaRPr lang="en-US" sz="1800" dirty="0">
              <a:solidFill>
                <a:prstClr val="black"/>
              </a:solidFill>
              <a:latin typeface="Calibri" panose="020F0502020204030204"/>
            </a:endParaRPr>
          </a:p>
          <a:p>
            <a:pPr marL="457200" lvl="1" indent="0" defTabSz="914400">
              <a:lnSpc>
                <a:spcPct val="90000"/>
              </a:lnSpc>
              <a:spcBef>
                <a:spcPts val="500"/>
              </a:spcBef>
              <a:buNone/>
              <a:defRPr/>
            </a:pPr>
            <a:r>
              <a:rPr lang="en-US" sz="1800" dirty="0">
                <a:solidFill>
                  <a:prstClr val="black"/>
                </a:solidFill>
                <a:latin typeface="Calibri" panose="020F0502020204030204"/>
              </a:rPr>
              <a:t>2. If you are not within driving distance of our Landstuhl office, you may schedule a</a:t>
            </a:r>
          </a:p>
          <a:p>
            <a:pPr marL="457200" lvl="1" indent="0" defTabSz="914400">
              <a:lnSpc>
                <a:spcPct val="90000"/>
              </a:lnSpc>
              <a:spcBef>
                <a:spcPts val="500"/>
              </a:spcBef>
              <a:buNone/>
              <a:defRPr/>
            </a:pPr>
            <a:r>
              <a:rPr lang="en-US" sz="1800" dirty="0">
                <a:solidFill>
                  <a:prstClr val="black"/>
                </a:solidFill>
                <a:latin typeface="Calibri" panose="020F0502020204030204"/>
              </a:rPr>
              <a:t>telephone appointment via Visitor Engagement Reporting Application (VERA).</a:t>
            </a:r>
          </a:p>
          <a:p>
            <a:pPr marL="457200" lvl="1" indent="0" defTabSz="914400">
              <a:lnSpc>
                <a:spcPct val="90000"/>
              </a:lnSpc>
              <a:spcBef>
                <a:spcPts val="500"/>
              </a:spcBef>
              <a:buNone/>
              <a:defRPr/>
            </a:pPr>
            <a:r>
              <a:rPr lang="en-US" sz="1800" dirty="0">
                <a:solidFill>
                  <a:prstClr val="black"/>
                </a:solidFill>
                <a:latin typeface="Calibri" panose="020F0502020204030204"/>
              </a:rPr>
              <a:t>Please add a comment in the special request section with your phone number (to</a:t>
            </a:r>
          </a:p>
          <a:p>
            <a:pPr marL="457200" lvl="1" indent="0" defTabSz="914400">
              <a:lnSpc>
                <a:spcPct val="90000"/>
              </a:lnSpc>
              <a:spcBef>
                <a:spcPts val="500"/>
              </a:spcBef>
              <a:buNone/>
              <a:defRPr/>
            </a:pPr>
            <a:r>
              <a:rPr lang="en-US" sz="1800" dirty="0">
                <a:solidFill>
                  <a:prstClr val="black"/>
                </a:solidFill>
                <a:latin typeface="Calibri" panose="020F0502020204030204"/>
              </a:rPr>
              <a:t>include country code).</a:t>
            </a:r>
            <a:r>
              <a:rPr lang="en-US" sz="1800" dirty="0">
                <a:solidFill>
                  <a:srgbClr val="C2B48F"/>
                </a:solidFill>
                <a:latin typeface="Calibri" panose="020F0502020204030204" pitchFamily="34" charset="0"/>
                <a:hlinkClick r:id="rId2">
                  <a:extLst>
                    <a:ext uri="{A12FA001-AC4F-418D-AE19-62706E023703}">
                      <ahyp:hlinkClr xmlns:ahyp="http://schemas.microsoft.com/office/drawing/2018/hyperlinkcolor" val="tx"/>
                    </a:ext>
                  </a:extLst>
                </a:hlinkClick>
              </a:rPr>
              <a:t>  </a:t>
            </a:r>
            <a:endParaRPr lang="en-US" sz="1800" dirty="0">
              <a:solidFill>
                <a:srgbClr val="C2B48F"/>
              </a:solidFill>
              <a:latin typeface="Calibri" panose="020F0502020204030204" pitchFamily="34" charset="0"/>
            </a:endParaRPr>
          </a:p>
          <a:p>
            <a:pPr marL="457200" lvl="1" indent="0" defTabSz="914400">
              <a:lnSpc>
                <a:spcPct val="90000"/>
              </a:lnSpc>
              <a:spcBef>
                <a:spcPts val="500"/>
              </a:spcBef>
              <a:buNone/>
              <a:defRPr/>
            </a:pPr>
            <a:endParaRPr lang="en-US" sz="1800" dirty="0">
              <a:solidFill>
                <a:srgbClr val="C2B48F"/>
              </a:solidFill>
              <a:latin typeface="Calibri" panose="020F0502020204030204" pitchFamily="34" charset="0"/>
            </a:endParaRPr>
          </a:p>
          <a:p>
            <a:pPr marL="457200" lvl="1" indent="0" defTabSz="914400">
              <a:lnSpc>
                <a:spcPct val="90000"/>
              </a:lnSpc>
              <a:spcBef>
                <a:spcPts val="500"/>
              </a:spcBef>
              <a:buNone/>
              <a:defRPr/>
            </a:pPr>
            <a:endParaRPr lang="en-US" sz="1500" dirty="0">
              <a:solidFill>
                <a:prstClr val="black"/>
              </a:solidFill>
              <a:latin typeface="Calibri" panose="020F0502020204030204"/>
            </a:endParaRPr>
          </a:p>
          <a:p>
            <a:pPr marL="457200" lvl="1" indent="0" defTabSz="914400">
              <a:lnSpc>
                <a:spcPct val="90000"/>
              </a:lnSpc>
              <a:spcBef>
                <a:spcPts val="500"/>
              </a:spcBef>
              <a:buNone/>
              <a:defRPr/>
            </a:pPr>
            <a:endParaRPr lang="en-US" sz="1500" dirty="0">
              <a:solidFill>
                <a:prstClr val="black"/>
              </a:solidFill>
              <a:latin typeface="Calibri" panose="020F0502020204030204"/>
            </a:endParaRPr>
          </a:p>
          <a:p>
            <a:pPr marL="0" indent="0" defTabSz="914400">
              <a:lnSpc>
                <a:spcPct val="90000"/>
              </a:lnSpc>
              <a:spcBef>
                <a:spcPts val="1000"/>
              </a:spcBef>
              <a:buNone/>
              <a:defRPr/>
            </a:pPr>
            <a:r>
              <a:rPr lang="en-US" sz="1800" dirty="0">
                <a:solidFill>
                  <a:prstClr val="black"/>
                </a:solidFill>
                <a:latin typeface="Calibri" panose="020F0502020204030204"/>
              </a:rPr>
              <a:t>If a medical records review appointment is desired, the VA will need a copy of your service treatment records </a:t>
            </a:r>
            <a:r>
              <a:rPr lang="en-US" sz="1800" b="1" dirty="0">
                <a:solidFill>
                  <a:prstClr val="black"/>
                </a:solidFill>
                <a:latin typeface="Calibri" panose="020F0502020204030204"/>
              </a:rPr>
              <a:t>prior to an in-person or phone interview.  </a:t>
            </a:r>
            <a:r>
              <a:rPr lang="en-US" sz="1800" dirty="0">
                <a:solidFill>
                  <a:prstClr val="black"/>
                </a:solidFill>
                <a:latin typeface="Calibri" panose="020F0502020204030204"/>
              </a:rPr>
              <a:t>A copy of your records must be electronically submitted via VA.gov or Quick Submit.</a:t>
            </a:r>
            <a:endParaRPr lang="en-US" sz="1800" i="1" dirty="0">
              <a:solidFill>
                <a:prstClr val="black"/>
              </a:solidFill>
              <a:latin typeface="Calibri" panose="020F0502020204030204"/>
            </a:endParaRPr>
          </a:p>
          <a:p>
            <a:pPr marL="0" indent="0">
              <a:buNone/>
            </a:pPr>
            <a:endParaRPr lang="en-US"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p:txBody>
          <a:bodyPr>
            <a:normAutofit/>
          </a:bodyPr>
          <a:lstStyle/>
          <a:p>
            <a:r>
              <a:rPr lang="en-US" sz="4000" dirty="0"/>
              <a:t>Benefits Delivery at Discharge (BDD)</a:t>
            </a:r>
          </a:p>
        </p:txBody>
      </p:sp>
      <p:sp>
        <p:nvSpPr>
          <p:cNvPr id="7" name="Content Placeholder 1">
            <a:extLst>
              <a:ext uri="{FF2B5EF4-FFF2-40B4-BE49-F238E27FC236}">
                <a16:creationId xmlns:a16="http://schemas.microsoft.com/office/drawing/2014/main" id="{31E1A5F2-B6E0-D1D0-2DA9-61B624B08C53}"/>
              </a:ext>
            </a:extLst>
          </p:cNvPr>
          <p:cNvSpPr txBox="1">
            <a:spLocks/>
          </p:cNvSpPr>
          <p:nvPr/>
        </p:nvSpPr>
        <p:spPr>
          <a:xfrm>
            <a:off x="1728186" y="2961357"/>
            <a:ext cx="4367814" cy="18251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1817573A-D80B-2213-9E98-8A9BD0F81BAE}"/>
              </a:ext>
            </a:extLst>
          </p:cNvPr>
          <p:cNvPicPr>
            <a:picLocks noChangeAspect="1"/>
          </p:cNvPicPr>
          <p:nvPr/>
        </p:nvPicPr>
        <p:blipFill>
          <a:blip r:embed="rId3"/>
          <a:stretch>
            <a:fillRect/>
          </a:stretch>
        </p:blipFill>
        <p:spPr>
          <a:xfrm>
            <a:off x="7667005" y="3946850"/>
            <a:ext cx="1225804" cy="1225804"/>
          </a:xfrm>
          <a:prstGeom prst="rect">
            <a:avLst/>
          </a:prstGeom>
        </p:spPr>
      </p:pic>
    </p:spTree>
    <p:extLst>
      <p:ext uri="{BB962C8B-B14F-4D97-AF65-F5344CB8AC3E}">
        <p14:creationId xmlns:p14="http://schemas.microsoft.com/office/powerpoint/2010/main" val="282614954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3_36ABW_CC">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3.xml><?xml version="1.0" encoding="utf-8"?>
<a:theme xmlns:a="http://schemas.openxmlformats.org/drawingml/2006/main" name="Technic">
  <a:themeElements>
    <a:clrScheme name="Custom 1">
      <a:dk1>
        <a:srgbClr val="5D626A"/>
      </a:dk1>
      <a:lt1>
        <a:srgbClr val="F1F0F4"/>
      </a:lt1>
      <a:dk2>
        <a:srgbClr val="002948"/>
      </a:dk2>
      <a:lt2>
        <a:srgbClr val="F1F0F4"/>
      </a:lt2>
      <a:accent1>
        <a:srgbClr val="F1F0F4"/>
      </a:accent1>
      <a:accent2>
        <a:srgbClr val="CCAF0A"/>
      </a:accent2>
      <a:accent3>
        <a:srgbClr val="D1CFDA"/>
      </a:accent3>
      <a:accent4>
        <a:srgbClr val="748560"/>
      </a:accent4>
      <a:accent5>
        <a:srgbClr val="9E9273"/>
      </a:accent5>
      <a:accent6>
        <a:srgbClr val="7E848D"/>
      </a:accent6>
      <a:hlink>
        <a:srgbClr val="F1F0F4"/>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0C2D8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0C2D8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1">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0C2D8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0C2D83"/>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155A44C2-AFCE-4313-9667-98A7D1DC3547}" vid="{775A6B14-6EF8-45EF-A75D-5FCFCD139A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36ABW_CC">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36ABW_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36ABW_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6ABW_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6ABW_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6ABW_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ABW_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6ABW_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6ABW_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6ABW_CC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
      <a:clrScheme name="36ABW_CC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8879</Words>
  <Application>Microsoft Office PowerPoint</Application>
  <PresentationFormat>Widescreen</PresentationFormat>
  <Paragraphs>1024</Paragraphs>
  <Slides>101</Slides>
  <Notes>31</Notes>
  <HiddenSlides>35</HiddenSlides>
  <MMClips>0</MMClips>
  <ScaleCrop>false</ScaleCrop>
  <HeadingPairs>
    <vt:vector size="8" baseType="variant">
      <vt:variant>
        <vt:lpstr>Fonts Used</vt:lpstr>
      </vt:variant>
      <vt:variant>
        <vt:i4>21</vt:i4>
      </vt:variant>
      <vt:variant>
        <vt:lpstr>Theme</vt:lpstr>
      </vt:variant>
      <vt:variant>
        <vt:i4>14</vt:i4>
      </vt:variant>
      <vt:variant>
        <vt:lpstr>Embedded OLE Servers</vt:lpstr>
      </vt:variant>
      <vt:variant>
        <vt:i4>1</vt:i4>
      </vt:variant>
      <vt:variant>
        <vt:lpstr>Slide Titles</vt:lpstr>
      </vt:variant>
      <vt:variant>
        <vt:i4>101</vt:i4>
      </vt:variant>
    </vt:vector>
  </HeadingPairs>
  <TitlesOfParts>
    <vt:vector size="137" baseType="lpstr">
      <vt:lpstr>Gulim</vt:lpstr>
      <vt:lpstr>ＭＳ Ｐゴシック</vt:lpstr>
      <vt:lpstr>Aptos</vt:lpstr>
      <vt:lpstr>Aptos Display</vt:lpstr>
      <vt:lpstr>Arial</vt:lpstr>
      <vt:lpstr>Arial Black</vt:lpstr>
      <vt:lpstr>Calibri</vt:lpstr>
      <vt:lpstr>Calibri Light</vt:lpstr>
      <vt:lpstr>Century Gothic</vt:lpstr>
      <vt:lpstr>Century Schoolbook</vt:lpstr>
      <vt:lpstr>Clarendon Condensed</vt:lpstr>
      <vt:lpstr>Franklin Gothic Book</vt:lpstr>
      <vt:lpstr>Franklin Gothic Demi</vt:lpstr>
      <vt:lpstr>Franklin Gothic Medium</vt:lpstr>
      <vt:lpstr>Helvetica</vt:lpstr>
      <vt:lpstr>Myriad Pro</vt:lpstr>
      <vt:lpstr>Tahoma</vt:lpstr>
      <vt:lpstr>Times New Roman</vt:lpstr>
      <vt:lpstr>Wingdings</vt:lpstr>
      <vt:lpstr>Wingdings 2</vt:lpstr>
      <vt:lpstr>Wingdings 3</vt:lpstr>
      <vt:lpstr>Office Theme</vt:lpstr>
      <vt:lpstr>6_Office Theme</vt:lpstr>
      <vt:lpstr>1_Ion</vt:lpstr>
      <vt:lpstr>USAF(Unclas)</vt:lpstr>
      <vt:lpstr>4_USAF(Unclas)</vt:lpstr>
      <vt:lpstr>6_USAF(Unclas)</vt:lpstr>
      <vt:lpstr>Theme1</vt:lpstr>
      <vt:lpstr>9_Office Theme</vt:lpstr>
      <vt:lpstr>4_36ABW_CC</vt:lpstr>
      <vt:lpstr>3_36ABW_CC</vt:lpstr>
      <vt:lpstr>4_Office Theme</vt:lpstr>
      <vt:lpstr>8_Office Theme</vt:lpstr>
      <vt:lpstr>Technic</vt:lpstr>
      <vt:lpstr>17_Office Theme</vt:lpstr>
      <vt:lpstr>Photo Editor Photo</vt:lpstr>
      <vt:lpstr>PowerPoint Presentation</vt:lpstr>
      <vt:lpstr>SUPPORT BRIEFER PRESENTATIONS</vt:lpstr>
      <vt:lpstr>          Skillbridge Program</vt:lpstr>
      <vt:lpstr>QUESTIONS?</vt:lpstr>
      <vt:lpstr>Separation History and Physical Examination (SHPE)</vt:lpstr>
      <vt:lpstr>What is a SHPE?</vt:lpstr>
      <vt:lpstr>Who requires a SHPE?</vt:lpstr>
      <vt:lpstr>Who requires a SHPE?(cont’d)</vt:lpstr>
      <vt:lpstr>TIMELINE</vt:lpstr>
      <vt:lpstr>TIMELINE (cont’d)</vt:lpstr>
      <vt:lpstr>PowerPoint Presentation</vt:lpstr>
      <vt:lpstr>PowerPoint Presentation</vt:lpstr>
      <vt:lpstr>PowerPoint Presentation</vt:lpstr>
      <vt:lpstr>Separation Memorandum </vt:lpstr>
      <vt:lpstr>PowerPoint Presentation</vt:lpstr>
      <vt:lpstr>PowerPoint Presentation</vt:lpstr>
      <vt:lpstr>Separation &amp; Retirement Military Pay </vt:lpstr>
      <vt:lpstr>Agenda</vt:lpstr>
      <vt:lpstr>Required Forms</vt:lpstr>
      <vt:lpstr>MyPay</vt:lpstr>
      <vt:lpstr>SharePoint Instructions</vt:lpstr>
      <vt:lpstr>Terminal Leave</vt:lpstr>
      <vt:lpstr>Permissive Leave</vt:lpstr>
      <vt:lpstr>Additional Information for Leave</vt:lpstr>
      <vt:lpstr>Leave Sell</vt:lpstr>
      <vt:lpstr>Entitlements</vt:lpstr>
      <vt:lpstr>Debts </vt:lpstr>
      <vt:lpstr>Travel Voucher</vt:lpstr>
      <vt:lpstr>Travel Voucher Cont’d</vt:lpstr>
      <vt:lpstr>Final Paycheck</vt:lpstr>
      <vt:lpstr>Finance “Final-Out”</vt:lpstr>
      <vt:lpstr>Questions?</vt:lpstr>
      <vt:lpstr>TMO Personal Property</vt:lpstr>
      <vt:lpstr>       </vt:lpstr>
      <vt:lpstr>Prohibited Items</vt:lpstr>
      <vt:lpstr>       </vt:lpstr>
      <vt:lpstr>       </vt:lpstr>
      <vt:lpstr>Questions?</vt:lpstr>
      <vt:lpstr>       </vt:lpstr>
      <vt:lpstr>       </vt:lpstr>
      <vt:lpstr>PowerPoint Presentation</vt:lpstr>
      <vt:lpstr>       </vt:lpstr>
      <vt:lpstr>Questions?</vt:lpstr>
      <vt:lpstr>PowerPoint Presentation</vt:lpstr>
      <vt:lpstr>PowerPoint Presentation</vt:lpstr>
      <vt:lpstr> Post-Government Employment </vt:lpstr>
      <vt:lpstr> Post-Government Employment </vt:lpstr>
      <vt:lpstr>Agenda</vt:lpstr>
      <vt:lpstr>Seeking Employment</vt:lpstr>
      <vt:lpstr>Seeking Employment</vt:lpstr>
      <vt:lpstr>Terminal Leave</vt:lpstr>
      <vt:lpstr>After Retirement/Separation</vt:lpstr>
      <vt:lpstr>Key Representation Bars</vt:lpstr>
      <vt:lpstr>Representational Restrictions Key Definitions</vt:lpstr>
      <vt:lpstr>Procurement Integrity Act</vt:lpstr>
      <vt:lpstr>Foreign Employment Restrictions</vt:lpstr>
      <vt:lpstr>Questions?</vt:lpstr>
      <vt:lpstr>PowerPoint Presentation</vt:lpstr>
      <vt:lpstr>Overview</vt:lpstr>
      <vt:lpstr>Part Time Participation Options</vt:lpstr>
      <vt:lpstr>Full Time Participation Options</vt:lpstr>
      <vt:lpstr>Benefits</vt:lpstr>
      <vt:lpstr>Extra Monthly Income CY 2021</vt:lpstr>
      <vt:lpstr>Rates by States</vt:lpstr>
      <vt:lpstr>Transitional Assistance  Management Program (TAMP) </vt:lpstr>
      <vt:lpstr>PowerPoint Presentation</vt:lpstr>
      <vt:lpstr>PowerPoint Presentation</vt:lpstr>
      <vt:lpstr>PowerPoint Presentation</vt:lpstr>
      <vt:lpstr>PowerPoint Presentation</vt:lpstr>
      <vt:lpstr>  Make your Out-processing appointment  *Required for All O-4 (Maj) and Below Members SEPARATING  </vt:lpstr>
      <vt:lpstr>Palace Chase Palace Front  Brief</vt:lpstr>
      <vt:lpstr>PowerPoint Presentation</vt:lpstr>
      <vt:lpstr>Benefits of joining the ANG </vt:lpstr>
      <vt:lpstr>More Benefits</vt:lpstr>
      <vt:lpstr>O more Benefits….</vt:lpstr>
      <vt:lpstr>PowerPoint Presentation</vt:lpstr>
      <vt:lpstr>Who is the Air National Guard? </vt:lpstr>
      <vt:lpstr>PowerPoint Presentation</vt:lpstr>
      <vt:lpstr>PowerPoint Presentation</vt:lpstr>
      <vt:lpstr>PowerPoint Presentation</vt:lpstr>
      <vt:lpstr>Full-Time Opportunities </vt:lpstr>
      <vt:lpstr>Full-Time Opportunities</vt:lpstr>
      <vt:lpstr>Full-Time Opportunities</vt:lpstr>
      <vt:lpstr>Full-Time Opportunities</vt:lpstr>
      <vt:lpstr>Who needs Insurance</vt:lpstr>
      <vt:lpstr>Insurance </vt:lpstr>
      <vt:lpstr>PowerPoint Presentation</vt:lpstr>
      <vt:lpstr>How can you apply?       AFI 36-3205</vt:lpstr>
      <vt:lpstr>Palace Chase Eligibility </vt:lpstr>
      <vt:lpstr>Palace Front Eligibility</vt:lpstr>
      <vt:lpstr>PowerPoint Presentation</vt:lpstr>
      <vt:lpstr>PowerPoint Presentation</vt:lpstr>
      <vt:lpstr>U.S. Department of Veterans Affairs Veterans Benefits Administration (VBA)  Pittsburgh Regional Office (RO) Landstuhl, Germany </vt:lpstr>
      <vt:lpstr>Benefits Delivery at Discharge (BDD)</vt:lpstr>
      <vt:lpstr>BDD – Eligibility Requirements</vt:lpstr>
      <vt:lpstr>Process / Submitting a Claim</vt:lpstr>
      <vt:lpstr>Process / Submitting a Claim</vt:lpstr>
      <vt:lpstr>Process / Submitting a Claim</vt:lpstr>
      <vt:lpstr>Benefits Delivery at Discharge (BDD)</vt:lpstr>
      <vt:lpstr>Location / 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REYNOLDS, DANA M CIV USAF USAFE 52 FSS/FSH</dc:creator>
  <cp:lastModifiedBy>REYNOLDS, DANA M CIV USAF USAFE 52 FSS/FSH</cp:lastModifiedBy>
  <cp:revision>1</cp:revision>
  <dcterms:created xsi:type="dcterms:W3CDTF">2024-06-12T08:02:33Z</dcterms:created>
  <dcterms:modified xsi:type="dcterms:W3CDTF">2024-06-12T08:03:06Z</dcterms:modified>
</cp:coreProperties>
</file>